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304" r:id="rId2"/>
    <p:sldId id="313" r:id="rId3"/>
    <p:sldId id="305" r:id="rId4"/>
    <p:sldId id="256" r:id="rId5"/>
    <p:sldId id="257" r:id="rId6"/>
    <p:sldId id="259" r:id="rId7"/>
    <p:sldId id="261" r:id="rId8"/>
    <p:sldId id="260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89" r:id="rId18"/>
    <p:sldId id="272" r:id="rId19"/>
    <p:sldId id="271" r:id="rId20"/>
    <p:sldId id="290" r:id="rId21"/>
    <p:sldId id="291" r:id="rId22"/>
    <p:sldId id="292" r:id="rId23"/>
    <p:sldId id="293" r:id="rId24"/>
    <p:sldId id="294" r:id="rId25"/>
    <p:sldId id="296" r:id="rId26"/>
    <p:sldId id="295" r:id="rId27"/>
    <p:sldId id="297" r:id="rId28"/>
    <p:sldId id="298" r:id="rId29"/>
    <p:sldId id="299" r:id="rId30"/>
    <p:sldId id="300" r:id="rId31"/>
    <p:sldId id="276" r:id="rId32"/>
    <p:sldId id="301" r:id="rId33"/>
    <p:sldId id="277" r:id="rId34"/>
    <p:sldId id="275" r:id="rId35"/>
    <p:sldId id="278" r:id="rId36"/>
    <p:sldId id="279" r:id="rId37"/>
    <p:sldId id="280" r:id="rId38"/>
    <p:sldId id="288" r:id="rId39"/>
    <p:sldId id="282" r:id="rId40"/>
    <p:sldId id="306" r:id="rId41"/>
    <p:sldId id="310" r:id="rId42"/>
    <p:sldId id="308" r:id="rId43"/>
    <p:sldId id="311" r:id="rId44"/>
    <p:sldId id="309" r:id="rId45"/>
    <p:sldId id="312" r:id="rId46"/>
    <p:sldId id="314" r:id="rId47"/>
    <p:sldId id="281" r:id="rId48"/>
    <p:sldId id="315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80808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6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35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36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37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39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40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42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44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45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48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50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52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59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61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62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63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64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65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66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67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68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69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70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71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72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73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74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75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76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77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78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79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80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81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82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83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84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85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86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87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89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90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91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92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93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94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95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96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97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98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99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100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101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102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103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104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105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106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107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108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109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110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111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112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sp>
          <p:nvSpPr>
            <p:cNvPr id="113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</p:grpSp>
      <p:pic>
        <p:nvPicPr>
          <p:cNvPr id="114" name="Picture 7" descr="artplus_nature_naturalcity42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2" descr="artplus_nature_naturalcity42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0" descr="artplus_nature_naturalcity42_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3" descr="artplus_nature_naturalcity42_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ext Box 126"/>
          <p:cNvSpPr txBox="1">
            <a:spLocks noChangeArrowheads="1"/>
          </p:cNvSpPr>
          <p:nvPr/>
        </p:nvSpPr>
        <p:spPr bwMode="auto">
          <a:xfrm>
            <a:off x="8007350" y="152400"/>
            <a:ext cx="98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119" name="Picture 9" descr="artplus_nature_naturalcity42_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8" descr="artplus_nature_naturalcity42_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1" descr="artplus_nature_naturalcity42_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28" descr="a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129" descr="b_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2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FBAB0-BB1C-4A4E-85FB-1739E17285E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26.10.2015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705600" y="6477000"/>
            <a:ext cx="2286000" cy="16827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D69E3CC-C1F0-421E-B1C6-739B16D245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35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202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DCE43-7AA3-4BEC-B16D-8393D34B6FC0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26.10.2015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C9C0A-8341-47BE-8E99-5655EAE7DCB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466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5D812-A227-4D92-AA68-CF737818FE5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26.10.2015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8A57D-65DA-4F0C-9857-9A3231AF65C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4769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FA6EE-EF1E-4C47-AF9D-C168342EC12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26.10.2015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2D97C-3A0B-4A49-9F46-668588081A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065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7DB2B-9988-4FC3-9BFE-F7D11A2DCC4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26.10.2015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27989-541D-4F4E-8AD1-3F127EC487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576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E5C36-3C4F-4049-934C-068A639FFBC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6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26725-158B-46CC-8DC6-2819E088636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26.10.2015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DEB2C-7C30-4A8D-AE3B-C637798E88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299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47BDD-C88B-4957-A8BF-B45DED250C6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26.10.2015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69593-83A3-4810-9ADC-EDC5AECBFE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043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311EA-BAA0-4EF1-BE36-A5E89C69ED1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26.10.2015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8C4AC-CCD2-434C-A655-8E1155D2CD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359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2DB9-124E-49B6-974B-F68B659F70E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26.10.2015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2F879-6852-4ED5-B051-576A828D975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236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494C6-FED8-4B1B-BB92-15031A082F7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26.10.2015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C9159-FD5F-4489-979E-2E32F47AFE5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795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C88D4-015F-4387-9264-4EF48ADAF40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26.10.2015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BE4F0-59C9-4A44-8884-F65E275E55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949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DE343-8EA4-4844-8547-8E2AE961E33D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26.10.2015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A6E84-DF37-42BE-A0CA-D00DBB9C85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8788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6B898-FBCB-4019-AB7B-AE9D02270AA6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26.10.2015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F2120-7FE4-4CA1-806D-9E392114A5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474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80808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6C4477D-B622-4DBE-B2F4-7F09A05F9FC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26.10.2015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F0A077C-560A-4A82-9CAA-03076949D0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1032" name="Picture 9" descr="artplus_nature_naturalcity42_a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artplus_nature_naturalcity42_b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artplus_nature_naturalcity42_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2" descr="artplus_nature_naturalcity42_d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artplus_nature_naturalcity42_i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4" descr="artplus_nature_naturalcity42_c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35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48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png"/><Relationship Id="rId4" Type="http://schemas.openxmlformats.org/officeDocument/2006/relationships/image" Target="../media/image9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7981950" cy="1143000"/>
          </a:xfrm>
        </p:spPr>
        <p:txBody>
          <a:bodyPr/>
          <a:lstStyle/>
          <a:p>
            <a:pPr eaLnBrk="1" hangingPunct="1"/>
            <a:r>
              <a:rPr lang="ru-RU" altLang="ru-RU" sz="6000" i="0" dirty="0"/>
              <a:t>Самый </a:t>
            </a:r>
            <a:r>
              <a:rPr lang="ru-RU" altLang="ru-RU" sz="6000" i="0" dirty="0" smtClean="0"/>
              <a:t>Большой Урок </a:t>
            </a:r>
            <a:r>
              <a:rPr lang="ru-RU" altLang="ru-RU" sz="6000" i="0" dirty="0"/>
              <a:t>в </a:t>
            </a:r>
            <a:r>
              <a:rPr lang="ru-RU" altLang="ru-RU" sz="6000" i="0" dirty="0" smtClean="0"/>
              <a:t>Мире</a:t>
            </a:r>
            <a:endParaRPr lang="ru-RU" altLang="ru-RU" sz="6000" i="0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055" y="183506"/>
            <a:ext cx="6400800" cy="3810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Классный час</a:t>
            </a:r>
          </a:p>
        </p:txBody>
      </p:sp>
      <p:pic>
        <p:nvPicPr>
          <p:cNvPr id="4100" name="Рисунок 5" descr="volontery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0"/>
            <a:ext cx="10779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23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00042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Нарушение слуха и отсутствие речи – глухонемота.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1142984"/>
            <a:ext cx="4357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Средства для улучшения жизни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- слуховые аппараты</a:t>
            </a:r>
          </a:p>
          <a:p>
            <a:pPr>
              <a:buFontTx/>
              <a:buChar char="-"/>
            </a:pPr>
            <a:r>
              <a:rPr lang="ru-RU" dirty="0" smtClean="0"/>
              <a:t> язык жестов</a:t>
            </a:r>
          </a:p>
          <a:p>
            <a:pPr>
              <a:buFontTx/>
              <a:buChar char="-"/>
            </a:pPr>
            <a:r>
              <a:rPr lang="ru-RU" dirty="0" smtClean="0"/>
              <a:t> ТВ:</a:t>
            </a:r>
            <a:r>
              <a:rPr lang="en-US" dirty="0" smtClean="0"/>
              <a:t> </a:t>
            </a:r>
            <a:r>
              <a:rPr lang="ru-RU" dirty="0" err="1" smtClean="0"/>
              <a:t>сурдоперевод</a:t>
            </a:r>
            <a:r>
              <a:rPr lang="ru-RU" dirty="0" smtClean="0"/>
              <a:t> и титры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 descr="hand_signs_Wallpaper_dba8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214686"/>
            <a:ext cx="3976683" cy="298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ic01059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000504"/>
            <a:ext cx="3343572" cy="2230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81250_244800_5-глух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071546"/>
            <a:ext cx="3539962" cy="245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571480"/>
            <a:ext cx="3405184" cy="2553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571480"/>
            <a:ext cx="4643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Учеба. </a:t>
            </a:r>
          </a:p>
          <a:p>
            <a:pPr algn="just" defTabSz="360363"/>
            <a:r>
              <a:rPr lang="ru-RU" dirty="0" smtClean="0"/>
              <a:t>	Специальные школы для глухонемых.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Работа.</a:t>
            </a:r>
          </a:p>
          <a:p>
            <a:pPr algn="just" defTabSz="360363"/>
            <a:r>
              <a:rPr lang="ru-RU" dirty="0" smtClean="0"/>
              <a:t>	Ручная работа используется на производстве,  в ремеслах, в сельском хозяйстве, там, где не требуется большого количества общения (например, парикмахер, швея, художник, монтажник)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b="1996"/>
          <a:stretch>
            <a:fillRect/>
          </a:stretch>
        </p:blipFill>
        <p:spPr bwMode="auto">
          <a:xfrm>
            <a:off x="642910" y="3571876"/>
            <a:ext cx="3968208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9659" y="3500438"/>
            <a:ext cx="3667183" cy="275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357562"/>
            <a:ext cx="4429156" cy="2882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785794"/>
            <a:ext cx="40005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60363" algn="l"/>
              </a:tabLst>
            </a:pPr>
            <a:r>
              <a:rPr lang="ru-RU" sz="2000" dirty="0" smtClean="0"/>
              <a:t>	Для общения с теми, кто плохо слышит/не слышит нужно всегда смотреть прямо в лицо и говорить не спеша, они отлично читают по губам.</a:t>
            </a:r>
          </a:p>
        </p:txBody>
      </p:sp>
      <p:pic>
        <p:nvPicPr>
          <p:cNvPr id="7" name="Рисунок 6" descr="sign4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500042"/>
            <a:ext cx="3667120" cy="2200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icture-300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3561398"/>
            <a:ext cx="3164884" cy="251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8001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Детский церебральный паралич</a:t>
            </a:r>
            <a:r>
              <a:rPr lang="ru-RU" dirty="0" smtClean="0"/>
              <a:t>. </a:t>
            </a:r>
          </a:p>
          <a:p>
            <a:pPr algn="just" defTabSz="360363"/>
            <a:r>
              <a:rPr lang="ru-RU" dirty="0" smtClean="0"/>
              <a:t>	Поражение нервной системы в период рождения (до или после), при котором нарушена координация движений (возможны также нарушения зрения, речи и умственного развития). </a:t>
            </a:r>
          </a:p>
          <a:p>
            <a:pPr algn="just"/>
            <a:endParaRPr lang="ru-RU" dirty="0" smtClean="0"/>
          </a:p>
          <a:p>
            <a:pPr algn="just" defTabSz="360363"/>
            <a:r>
              <a:rPr lang="ru-RU" dirty="0" smtClean="0"/>
              <a:t>	</a:t>
            </a:r>
            <a:r>
              <a:rPr lang="ru-RU" dirty="0" smtClean="0"/>
              <a:t>ДЦП - </a:t>
            </a:r>
            <a:r>
              <a:rPr lang="ru-RU" dirty="0" smtClean="0"/>
              <a:t>не наследственное заболевание.  Многие дети боятся общаться со «странными» детьми, но бояться нечего – ДЦП никогда нельзя заразиться или заболеть. </a:t>
            </a:r>
          </a:p>
          <a:p>
            <a:pPr algn="just"/>
            <a:endParaRPr lang="ru-RU" dirty="0"/>
          </a:p>
        </p:txBody>
      </p:sp>
      <p:pic>
        <p:nvPicPr>
          <p:cNvPr id="3" name="Рисунок 2" descr="1220321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714620"/>
            <a:ext cx="5682942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428604"/>
            <a:ext cx="3786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Для </a:t>
            </a:r>
            <a:r>
              <a:rPr lang="ru-RU" b="1" dirty="0" smtClean="0"/>
              <a:t>лечения</a:t>
            </a:r>
            <a:r>
              <a:rPr lang="ru-RU" dirty="0" smtClean="0"/>
              <a:t> применяют:</a:t>
            </a:r>
          </a:p>
          <a:p>
            <a:pPr algn="just"/>
            <a:r>
              <a:rPr lang="ru-RU" dirty="0" smtClean="0"/>
              <a:t>-массаж</a:t>
            </a:r>
          </a:p>
          <a:p>
            <a:pPr algn="just"/>
            <a:r>
              <a:rPr lang="ru-RU" dirty="0" smtClean="0"/>
              <a:t>-</a:t>
            </a:r>
            <a:r>
              <a:rPr lang="ru-RU" dirty="0" err="1" smtClean="0"/>
              <a:t>физиопроцедуры</a:t>
            </a:r>
            <a:endParaRPr lang="ru-RU" dirty="0" smtClean="0"/>
          </a:p>
          <a:p>
            <a:pPr algn="just"/>
            <a:r>
              <a:rPr lang="ru-RU" dirty="0" smtClean="0"/>
              <a:t>-ортопедические аппараты</a:t>
            </a:r>
          </a:p>
          <a:p>
            <a:pPr algn="just"/>
            <a:r>
              <a:rPr lang="ru-RU" dirty="0" smtClean="0"/>
              <a:t>-специальную обувь и лангеты</a:t>
            </a:r>
          </a:p>
          <a:p>
            <a:pPr algn="just">
              <a:buFontTx/>
              <a:buChar char="-"/>
            </a:pPr>
            <a:r>
              <a:rPr lang="ru-RU" dirty="0" smtClean="0"/>
              <a:t>лечебную физкультуру</a:t>
            </a:r>
          </a:p>
          <a:p>
            <a:pPr algn="just">
              <a:buFontTx/>
              <a:buChar char="-"/>
            </a:pPr>
            <a:r>
              <a:rPr lang="ru-RU" dirty="0" smtClean="0"/>
              <a:t>развивающие занятия, логопедию</a:t>
            </a:r>
          </a:p>
          <a:p>
            <a:pPr algn="just">
              <a:buFontTx/>
              <a:buChar char="-"/>
            </a:pPr>
            <a:r>
              <a:rPr lang="ru-RU" dirty="0" smtClean="0"/>
              <a:t>лекарства</a:t>
            </a:r>
          </a:p>
          <a:p>
            <a:pPr algn="just">
              <a:buFontTx/>
              <a:buChar char="-"/>
            </a:pPr>
            <a:r>
              <a:rPr lang="ru-RU" dirty="0" err="1" smtClean="0"/>
              <a:t>иппотерапию</a:t>
            </a:r>
            <a:r>
              <a:rPr lang="ru-RU" dirty="0" smtClean="0"/>
              <a:t>, </a:t>
            </a:r>
            <a:r>
              <a:rPr lang="ru-RU" dirty="0" err="1" smtClean="0"/>
              <a:t>дельфинотерапию</a:t>
            </a:r>
            <a:endParaRPr lang="ru-RU" dirty="0" smtClean="0"/>
          </a:p>
          <a:p>
            <a:pPr algn="just">
              <a:buFontTx/>
              <a:buChar char="-"/>
            </a:pPr>
            <a:endParaRPr lang="ru-RU" dirty="0"/>
          </a:p>
        </p:txBody>
      </p:sp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1714512" cy="2360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07-09-20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357562"/>
            <a:ext cx="4143404" cy="3107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olphintherapy10.jpg"/>
          <p:cNvPicPr>
            <a:picLocks noChangeAspect="1"/>
          </p:cNvPicPr>
          <p:nvPr/>
        </p:nvPicPr>
        <p:blipFill>
          <a:blip r:embed="rId4"/>
          <a:srcRect l="2869" t="2152" r="2439" b="4726"/>
          <a:stretch>
            <a:fillRect/>
          </a:stretch>
        </p:blipFill>
        <p:spPr>
          <a:xfrm>
            <a:off x="5715008" y="3244581"/>
            <a:ext cx="2428892" cy="3184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ool-S-C-22.jpg"/>
          <p:cNvPicPr>
            <a:picLocks noChangeAspect="1"/>
          </p:cNvPicPr>
          <p:nvPr/>
        </p:nvPicPr>
        <p:blipFill>
          <a:blip r:embed="rId5"/>
          <a:srcRect l="26627" r="21096"/>
          <a:stretch>
            <a:fillRect/>
          </a:stretch>
        </p:blipFill>
        <p:spPr>
          <a:xfrm>
            <a:off x="6278479" y="642918"/>
            <a:ext cx="2508363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57035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Учеба. </a:t>
            </a:r>
          </a:p>
          <a:p>
            <a:pPr algn="just" defTabSz="360363">
              <a:tabLst>
                <a:tab pos="360363" algn="l"/>
              </a:tabLst>
            </a:pPr>
            <a:r>
              <a:rPr lang="ru-RU" dirty="0" smtClean="0"/>
              <a:t>	Дети с ДЦП обучаются в специальных учебных заведениях или обычных школах.</a:t>
            </a:r>
          </a:p>
          <a:p>
            <a:pPr algn="just"/>
            <a:endParaRPr lang="ru-RU" dirty="0" smtClean="0"/>
          </a:p>
        </p:txBody>
      </p:sp>
      <p:pic>
        <p:nvPicPr>
          <p:cNvPr id="7" name="Рисунок 6" descr="st-invali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740" y="3643314"/>
            <a:ext cx="375491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hotos-180-img-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571876"/>
            <a:ext cx="333435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_E9co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428604"/>
            <a:ext cx="168205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57224" y="1928802"/>
            <a:ext cx="5286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/>
          </a:p>
          <a:p>
            <a:pPr algn="just" defTabSz="360363"/>
            <a:r>
              <a:rPr lang="ru-RU" b="1" dirty="0" smtClean="0"/>
              <a:t>	Работа</a:t>
            </a:r>
            <a:r>
              <a:rPr lang="ru-RU" dirty="0" smtClean="0"/>
              <a:t> зависит от вида и сложности ДЦП. Во многих случаях ДЦП не является препятствием к получению  желаемой работы 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8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2"/>
            <a:ext cx="314327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gaz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240" y="3286124"/>
            <a:ext cx="429260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643274" y="428604"/>
            <a:ext cx="5143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Повреждения позвоночника и опорно-двигательного аппарата.</a:t>
            </a:r>
            <a:r>
              <a:rPr lang="ru-RU" dirty="0" smtClean="0"/>
              <a:t> </a:t>
            </a:r>
          </a:p>
          <a:p>
            <a:pPr algn="just"/>
            <a:endParaRPr lang="ru-RU" dirty="0" smtClean="0"/>
          </a:p>
          <a:p>
            <a:pPr algn="just"/>
            <a:r>
              <a:rPr lang="ru-RU" u="sng" dirty="0" smtClean="0"/>
              <a:t>Средства для улучшения жизни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- инвалидные коляски, ходунки</a:t>
            </a:r>
          </a:p>
          <a:p>
            <a:pPr marL="82550" indent="-82550" algn="just">
              <a:buFontTx/>
              <a:buChar char="-"/>
            </a:pPr>
            <a:r>
              <a:rPr lang="ru-RU" dirty="0" smtClean="0"/>
              <a:t> пандусы в общественных местах, подъездах,        переходах</a:t>
            </a:r>
          </a:p>
          <a:p>
            <a:pPr algn="just">
              <a:buFontTx/>
              <a:buChar char="-"/>
            </a:pPr>
            <a:r>
              <a:rPr lang="ru-RU" dirty="0" smtClean="0"/>
              <a:t>специальные подъемники (транспорт, бассейн)</a:t>
            </a:r>
          </a:p>
          <a:p>
            <a:pPr algn="just">
              <a:buFontTx/>
              <a:buChar char="-"/>
            </a:pP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9" name="Рисунок 8" descr="pool-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286124"/>
            <a:ext cx="3905277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/>
          <a:srcRect r="4635" b="4635"/>
          <a:stretch>
            <a:fillRect/>
          </a:stretch>
        </p:blipFill>
        <p:spPr>
          <a:xfrm>
            <a:off x="285720" y="1857364"/>
            <a:ext cx="5715040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382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428868"/>
            <a:ext cx="2565933" cy="3643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357166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60363"/>
            <a:r>
              <a:rPr lang="ru-RU" dirty="0" smtClean="0"/>
              <a:t>	Многие колясочники  ведут активный образ жизни. </a:t>
            </a:r>
            <a:endParaRPr lang="en-US" dirty="0" smtClean="0"/>
          </a:p>
          <a:p>
            <a:pPr algn="just" defTabSz="360363"/>
            <a:r>
              <a:rPr lang="ru-RU" dirty="0" smtClean="0"/>
              <a:t>	Они могут учиться в общеобразовательных учебных заведениях либо в интернатах. А работать там, где позволяют их физические возможности.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60363"/>
            <a:r>
              <a:rPr lang="ru-RU" dirty="0" smtClean="0"/>
              <a:t>	Существуют такие </a:t>
            </a:r>
            <a:r>
              <a:rPr lang="ru-RU" b="1" dirty="0" smtClean="0"/>
              <a:t>хронические заболевания</a:t>
            </a:r>
            <a:r>
              <a:rPr lang="ru-RU" dirty="0" smtClean="0"/>
              <a:t>, тяжелые формы которых  приводят к инвалидности. Но при соблюдении определенного режима и своевременном приеме лекарств эти люди могут вести </a:t>
            </a:r>
            <a:r>
              <a:rPr lang="ru-RU" b="1" dirty="0" smtClean="0"/>
              <a:t>полноценную жизнь, ничем не отличающуюся от жизни здорового человека</a:t>
            </a:r>
            <a:r>
              <a:rPr lang="ru-RU" dirty="0" smtClean="0"/>
              <a:t>. </a:t>
            </a:r>
          </a:p>
          <a:p>
            <a:pPr algn="just" defTabSz="360363"/>
            <a:r>
              <a:rPr lang="ru-RU" dirty="0" smtClean="0"/>
              <a:t>	Например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</a:p>
          <a:p>
            <a:pPr algn="just"/>
            <a:endParaRPr lang="en-US" b="1" dirty="0" smtClean="0"/>
          </a:p>
          <a:p>
            <a:pPr algn="just" defTabSz="360363"/>
            <a:r>
              <a:rPr lang="ru-RU" b="1" dirty="0" smtClean="0"/>
              <a:t>	Бронхиальная астма </a:t>
            </a:r>
            <a:r>
              <a:rPr lang="ru-RU" dirty="0" smtClean="0"/>
              <a:t>тяжелой степени – хроническое воспаление бронхов, при котором нарушается нормальное дыхание. </a:t>
            </a:r>
            <a:endParaRPr lang="ru-RU" dirty="0"/>
          </a:p>
        </p:txBody>
      </p:sp>
      <p:pic>
        <p:nvPicPr>
          <p:cNvPr id="3" name="Рисунок 2" descr="astm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071810"/>
            <a:ext cx="307183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58424"/>
            <a:ext cx="3859817" cy="2599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15049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23888"/>
            <a:r>
              <a:rPr lang="ru-RU" dirty="0" smtClean="0"/>
              <a:t>	</a:t>
            </a:r>
          </a:p>
          <a:p>
            <a:pPr algn="just" defTabSz="360363"/>
            <a:r>
              <a:rPr lang="ru-RU" b="1" dirty="0" smtClean="0"/>
              <a:t>	Сахарный диабет </a:t>
            </a:r>
            <a:r>
              <a:rPr lang="ru-RU" dirty="0" smtClean="0"/>
              <a:t>тяжелой формы – нарушение обмена веществ в организме из-за повышенного содержания сахара в крови и нарушение биологического действия инсулина.  </a:t>
            </a:r>
            <a:endParaRPr lang="ru-RU" b="1" dirty="0" smtClean="0"/>
          </a:p>
          <a:p>
            <a:pPr algn="just"/>
            <a:endParaRPr lang="ru-RU" dirty="0"/>
          </a:p>
        </p:txBody>
      </p:sp>
      <p:pic>
        <p:nvPicPr>
          <p:cNvPr id="3" name="Рисунок 2" descr="b6400ba373091fc976ee8328aed63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643050"/>
            <a:ext cx="1666875" cy="1428750"/>
          </a:xfrm>
          <a:prstGeom prst="rect">
            <a:avLst/>
          </a:prstGeom>
        </p:spPr>
      </p:pic>
      <p:pic>
        <p:nvPicPr>
          <p:cNvPr id="4" name="Рисунок 3" descr="dia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714620"/>
            <a:ext cx="3429024" cy="3780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2850625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571876"/>
            <a:ext cx="3893907" cy="2593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7981950" cy="1143000"/>
          </a:xfrm>
        </p:spPr>
        <p:txBody>
          <a:bodyPr/>
          <a:lstStyle/>
          <a:p>
            <a:pPr eaLnBrk="1" hangingPunct="1"/>
            <a:r>
              <a:rPr lang="ru-RU" altLang="ru-RU" sz="6000" i="0" dirty="0"/>
              <a:t>Самый </a:t>
            </a:r>
            <a:r>
              <a:rPr lang="ru-RU" altLang="ru-RU" sz="6000" i="0" dirty="0" smtClean="0"/>
              <a:t>Большой Урок </a:t>
            </a:r>
            <a:r>
              <a:rPr lang="ru-RU" altLang="ru-RU" sz="6000" i="0" dirty="0"/>
              <a:t>в </a:t>
            </a:r>
            <a:r>
              <a:rPr lang="ru-RU" altLang="ru-RU" sz="6000" i="0" dirty="0" smtClean="0"/>
              <a:t>Мире</a:t>
            </a:r>
            <a:endParaRPr lang="ru-RU" altLang="ru-RU" sz="6000" i="0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055" y="183506"/>
            <a:ext cx="6400800" cy="3810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Классный час</a:t>
            </a:r>
          </a:p>
        </p:txBody>
      </p:sp>
      <p:pic>
        <p:nvPicPr>
          <p:cNvPr id="4100" name="Рисунок 5" descr="volontery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0"/>
            <a:ext cx="10779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536995"/>
            <a:ext cx="511256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Приветственное 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слово В.Ш.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Каганова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видео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«Самый Большой Урок в Мире» 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часть 1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93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60363"/>
            <a:r>
              <a:rPr lang="ru-RU" b="1" dirty="0" smtClean="0"/>
              <a:t>	Врожденный порок сердца </a:t>
            </a:r>
            <a:r>
              <a:rPr lang="ru-RU" dirty="0" smtClean="0"/>
              <a:t>тяжелой формы – нарушение строения сердца, вызывающее ограничения жизнедеятельности.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57167"/>
            <a:ext cx="2366944" cy="1701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428868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000892" y="5786454"/>
            <a:ext cx="192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другие…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vert="horz" tIns="624451" numCol="1" anchor="t" anchorCtr="0" compatLnSpc="1">
            <a:prstTxWarp prst="textNoShape">
              <a:avLst/>
            </a:prstTxWarp>
          </a:bodyPr>
          <a:lstStyle/>
          <a:p>
            <a:pPr marL="992439"/>
            <a:r>
              <a:rPr lang="ru-RU" altLang="ru-RU" sz="2900">
                <a:latin typeface="Calibri" pitchFamily="34" charset="0"/>
                <a:ea typeface="Calibri" pitchFamily="34" charset="0"/>
                <a:cs typeface="Calibri" pitchFamily="34" charset="0"/>
              </a:rPr>
              <a:t>Язык и терминология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5935" y="1942139"/>
            <a:ext cx="7817739" cy="282532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500">
                <a:ea typeface="Calibri" pitchFamily="34" charset="0"/>
                <a:cs typeface="Calibri" pitchFamily="34" charset="0"/>
              </a:rPr>
              <a:t>Наиболее нейтральный термин – это слово «</a:t>
            </a:r>
            <a:r>
              <a:rPr lang="ru-RU" altLang="ru-RU" sz="2500" i="1">
                <a:ea typeface="Calibri" pitchFamily="34" charset="0"/>
                <a:cs typeface="Calibri" pitchFamily="34" charset="0"/>
              </a:rPr>
              <a:t>инвалид</a:t>
            </a:r>
            <a:r>
              <a:rPr lang="ru-RU" altLang="ru-RU" sz="2500">
                <a:ea typeface="Calibri" pitchFamily="34" charset="0"/>
                <a:cs typeface="Calibri" pitchFamily="34" charset="0"/>
              </a:rPr>
              <a:t>»</a:t>
            </a:r>
          </a:p>
          <a:p>
            <a:pPr>
              <a:spcBef>
                <a:spcPts val="22"/>
              </a:spcBef>
            </a:pPr>
            <a:endParaRPr lang="ru-RU" altLang="ru-RU" sz="33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3000"/>
              </a:lnSpc>
            </a:pPr>
            <a:r>
              <a:rPr lang="ru-RU" altLang="ru-RU" sz="2500">
                <a:ea typeface="Calibri" pitchFamily="34" charset="0"/>
                <a:cs typeface="Calibri" pitchFamily="34" charset="0"/>
              </a:rPr>
              <a:t>Но </a:t>
            </a:r>
            <a:r>
              <a:rPr lang="ru-RU" altLang="ru-RU" sz="2500" b="1" i="1">
                <a:ea typeface="Calibri" pitchFamily="34" charset="0"/>
                <a:cs typeface="Calibri" pitchFamily="34" charset="0"/>
              </a:rPr>
              <a:t>мы смотрим </a:t>
            </a:r>
            <a:r>
              <a:rPr lang="ru-RU" altLang="ru-RU" sz="2500" b="1" i="1" u="sng">
                <a:ea typeface="Calibri" pitchFamily="34" charset="0"/>
                <a:cs typeface="Calibri" pitchFamily="34" charset="0"/>
              </a:rPr>
              <a:t>на человека</a:t>
            </a:r>
            <a:r>
              <a:rPr lang="ru-RU" altLang="ru-RU" sz="2500">
                <a:ea typeface="Calibri" pitchFamily="34" charset="0"/>
                <a:cs typeface="Calibri" pitchFamily="34" charset="0"/>
              </a:rPr>
              <a:t>, а не на его инвалидность,  и поэтому лучше всего сказать:</a:t>
            </a:r>
          </a:p>
          <a:p>
            <a:pPr algn="ctr">
              <a:spcBef>
                <a:spcPts val="2094"/>
              </a:spcBef>
            </a:pPr>
            <a:r>
              <a:rPr lang="ru-RU" altLang="ru-RU" sz="2500" b="1">
                <a:ea typeface="Calibri" pitchFamily="34" charset="0"/>
                <a:cs typeface="Calibri" pitchFamily="34" charset="0"/>
              </a:rPr>
              <a:t>«</a:t>
            </a:r>
            <a:r>
              <a:rPr lang="ru-RU" altLang="ru-RU" sz="2500" b="1" i="1">
                <a:ea typeface="Calibri" pitchFamily="34" charset="0"/>
                <a:cs typeface="Calibri" pitchFamily="34" charset="0"/>
              </a:rPr>
              <a:t>человек с инвалидностью</a:t>
            </a:r>
            <a:r>
              <a:rPr lang="ru-RU" altLang="ru-RU" sz="2500" b="1">
                <a:ea typeface="Calibri" pitchFamily="34" charset="0"/>
                <a:cs typeface="Calibri" pitchFamily="34" charset="0"/>
              </a:rPr>
              <a:t>»</a:t>
            </a:r>
            <a:r>
              <a:rPr lang="ru-RU" altLang="ru-RU" sz="2500">
                <a:ea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9161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5668" y="5966173"/>
            <a:ext cx="7205515" cy="6412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574925" indent="-25622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543"/>
              </a:lnSpc>
            </a:pPr>
            <a:r>
              <a:rPr lang="ru-RU" altLang="ru-RU" sz="2100" b="1">
                <a:ea typeface="Calibri" pitchFamily="34" charset="0"/>
                <a:cs typeface="Calibri" pitchFamily="34" charset="0"/>
              </a:rPr>
              <a:t>В обществе незрячего человека называйте себя и тех людей,  которые пришли с Вами</a:t>
            </a:r>
            <a:endParaRPr lang="ru-RU" altLang="ru-RU" sz="2100">
              <a:ea typeface="Calibri" pitchFamily="34" charset="0"/>
              <a:cs typeface="Calibri" pitchFamily="34" charset="0"/>
            </a:endParaRPr>
          </a:p>
        </p:txBody>
      </p:sp>
      <p:sp>
        <p:nvSpPr>
          <p:cNvPr id="3075" name="object 3"/>
          <p:cNvSpPr>
            <a:spLocks noChangeArrowheads="1"/>
          </p:cNvSpPr>
          <p:nvPr/>
        </p:nvSpPr>
        <p:spPr bwMode="auto">
          <a:xfrm>
            <a:off x="1065624" y="795297"/>
            <a:ext cx="7041260" cy="513629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marL="609661"/>
            <a:r>
              <a:rPr lang="ru-RU" altLang="ru-RU" sz="2900">
                <a:latin typeface="Calibri" pitchFamily="34" charset="0"/>
                <a:ea typeface="Calibri" pitchFamily="34" charset="0"/>
                <a:cs typeface="Calibri" pitchFamily="34" charset="0"/>
              </a:rPr>
              <a:t>Этикет (правила общения)</a:t>
            </a:r>
          </a:p>
        </p:txBody>
      </p:sp>
    </p:spTree>
    <p:extLst>
      <p:ext uri="{BB962C8B-B14F-4D97-AF65-F5344CB8AC3E}">
        <p14:creationId xmlns:p14="http://schemas.microsoft.com/office/powerpoint/2010/main" val="1918670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7439" y="5928713"/>
            <a:ext cx="5850748" cy="69156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565"/>
              </a:lnSpc>
            </a:pPr>
            <a:r>
              <a:rPr lang="ru-RU" altLang="ru-RU" sz="2100" b="1">
                <a:ea typeface="Calibri" pitchFamily="34" charset="0"/>
                <a:cs typeface="Calibri" pitchFamily="34" charset="0"/>
              </a:rPr>
              <a:t>Инвалидная коляска –</a:t>
            </a:r>
            <a:endParaRPr lang="ru-RU" altLang="ru-RU" sz="2100">
              <a:ea typeface="Calibri" pitchFamily="34" charset="0"/>
              <a:cs typeface="Calibri" pitchFamily="34" charset="0"/>
            </a:endParaRPr>
          </a:p>
          <a:p>
            <a:pPr algn="ctr">
              <a:lnSpc>
                <a:spcPts val="2565"/>
              </a:lnSpc>
            </a:pPr>
            <a:r>
              <a:rPr lang="ru-RU" altLang="ru-RU" sz="2100" b="1">
                <a:ea typeface="Calibri" pitchFamily="34" charset="0"/>
                <a:cs typeface="Calibri" pitchFamily="34" charset="0"/>
              </a:rPr>
              <a:t>это часть неприкасаемого пространства человека</a:t>
            </a:r>
            <a:endParaRPr lang="ru-RU" altLang="ru-RU" sz="2100">
              <a:ea typeface="Calibri" pitchFamily="34" charset="0"/>
              <a:cs typeface="Calibri" pitchFamily="34" charset="0"/>
            </a:endParaRPr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1107705" y="648340"/>
            <a:ext cx="7096917" cy="52385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marL="609661"/>
            <a:r>
              <a:rPr lang="ru-RU" altLang="ru-RU" sz="2900">
                <a:latin typeface="Calibri" pitchFamily="34" charset="0"/>
                <a:ea typeface="Calibri" pitchFamily="34" charset="0"/>
                <a:cs typeface="Calibri" pitchFamily="34" charset="0"/>
              </a:rPr>
              <a:t>Этикет (правила общения)</a:t>
            </a:r>
          </a:p>
        </p:txBody>
      </p:sp>
    </p:spTree>
    <p:extLst>
      <p:ext uri="{BB962C8B-B14F-4D97-AF65-F5344CB8AC3E}">
        <p14:creationId xmlns:p14="http://schemas.microsoft.com/office/powerpoint/2010/main" val="626401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vert="horz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15312" indent="867167">
              <a:lnSpc>
                <a:spcPts val="4713"/>
              </a:lnSpc>
            </a:pPr>
            <a:r>
              <a:rPr lang="ru-RU" altLang="ru-RU" sz="3900">
                <a:latin typeface="Calibri" pitchFamily="34" charset="0"/>
                <a:ea typeface="Calibri" pitchFamily="34" charset="0"/>
                <a:cs typeface="Calibri" pitchFamily="34" charset="0"/>
              </a:rPr>
              <a:t>Известные люди,  имеющие инвалидность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1520" y="1449401"/>
            <a:ext cx="7987040" cy="5307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3003"/>
              </a:lnSpc>
            </a:pPr>
            <a:r>
              <a:rPr lang="ru-RU" altLang="ru-RU" sz="25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Вы слышали про этих выдающихся людей?</a:t>
            </a:r>
            <a:endParaRPr lang="ru-RU" altLang="ru-RU" sz="25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 algn="ctr">
              <a:lnSpc>
                <a:spcPct val="107000"/>
              </a:lnSpc>
              <a:spcBef>
                <a:spcPts val="351"/>
              </a:spcBef>
            </a:pPr>
            <a:r>
              <a:rPr lang="ru-RU" altLang="ru-RU" dirty="0">
                <a:ea typeface="Calibri" pitchFamily="34" charset="0"/>
                <a:cs typeface="Calibri" pitchFamily="34" charset="0"/>
              </a:rPr>
              <a:t>русский генерал-­‐фельдмаршал </a:t>
            </a:r>
            <a:r>
              <a:rPr lang="ru-RU" altLang="ru-RU" b="1" dirty="0">
                <a:ea typeface="Calibri" pitchFamily="34" charset="0"/>
                <a:cs typeface="Calibri" pitchFamily="34" charset="0"/>
              </a:rPr>
              <a:t>Михаил КУТУЗОВ </a:t>
            </a:r>
            <a:r>
              <a:rPr lang="ru-RU" altLang="ru-RU" dirty="0">
                <a:ea typeface="Calibri" pitchFamily="34" charset="0"/>
                <a:cs typeface="Calibri" pitchFamily="34" charset="0"/>
              </a:rPr>
              <a:t>(1745 – 1813)  английский вице-­‐адмирал </a:t>
            </a:r>
            <a:r>
              <a:rPr lang="ru-RU" altLang="ru-RU" b="1" dirty="0">
                <a:ea typeface="Calibri" pitchFamily="34" charset="0"/>
                <a:cs typeface="Calibri" pitchFamily="34" charset="0"/>
              </a:rPr>
              <a:t>Горацио НЕЛЬСОН </a:t>
            </a:r>
            <a:r>
              <a:rPr lang="ru-RU" altLang="ru-RU" dirty="0">
                <a:ea typeface="Calibri" pitchFamily="34" charset="0"/>
                <a:cs typeface="Calibri" pitchFamily="34" charset="0"/>
              </a:rPr>
              <a:t>(1758 – 1805)  немецкий композитор </a:t>
            </a:r>
            <a:r>
              <a:rPr lang="ru-RU" altLang="ru-RU" b="1" dirty="0">
                <a:ea typeface="Calibri" pitchFamily="34" charset="0"/>
                <a:cs typeface="Calibri" pitchFamily="34" charset="0"/>
              </a:rPr>
              <a:t>Людвиг </a:t>
            </a:r>
            <a:r>
              <a:rPr lang="ru-RU" altLang="ru-RU" b="1" dirty="0" err="1">
                <a:ea typeface="Calibri" pitchFamily="34" charset="0"/>
                <a:cs typeface="Calibri" pitchFamily="34" charset="0"/>
              </a:rPr>
              <a:t>ван</a:t>
            </a:r>
            <a:r>
              <a:rPr lang="ru-RU" altLang="ru-RU" b="1" dirty="0">
                <a:ea typeface="Calibri" pitchFamily="34" charset="0"/>
                <a:cs typeface="Calibri" pitchFamily="34" charset="0"/>
              </a:rPr>
              <a:t> БЕТХОВЕН </a:t>
            </a:r>
            <a:r>
              <a:rPr lang="ru-RU" altLang="ru-RU" dirty="0">
                <a:ea typeface="Calibri" pitchFamily="34" charset="0"/>
                <a:cs typeface="Calibri" pitchFamily="34" charset="0"/>
              </a:rPr>
              <a:t>(1770 – 1827)  русский и советский ученый, изобретатель и писатель-­‐фантаст</a:t>
            </a:r>
          </a:p>
          <a:p>
            <a:pPr algn="ctr">
              <a:lnSpc>
                <a:spcPts val="1633"/>
              </a:lnSpc>
            </a:pPr>
            <a:r>
              <a:rPr lang="ru-RU" altLang="ru-RU" b="1" dirty="0">
                <a:ea typeface="Calibri" pitchFamily="34" charset="0"/>
                <a:cs typeface="Calibri" pitchFamily="34" charset="0"/>
              </a:rPr>
              <a:t>Константин ЦИОЛКОВСКИЙ </a:t>
            </a:r>
            <a:r>
              <a:rPr lang="ru-RU" altLang="ru-RU" dirty="0">
                <a:ea typeface="Calibri" pitchFamily="34" charset="0"/>
                <a:cs typeface="Calibri" pitchFamily="34" charset="0"/>
              </a:rPr>
              <a:t>(1857 – 1935)</a:t>
            </a:r>
          </a:p>
          <a:p>
            <a:pPr>
              <a:lnSpc>
                <a:spcPct val="107000"/>
              </a:lnSpc>
            </a:pPr>
            <a:r>
              <a:rPr lang="ru-RU" altLang="ru-RU" dirty="0">
                <a:ea typeface="Calibri" pitchFamily="34" charset="0"/>
                <a:cs typeface="Calibri" pitchFamily="34" charset="0"/>
              </a:rPr>
              <a:t>президент США </a:t>
            </a:r>
            <a:r>
              <a:rPr lang="ru-RU" altLang="ru-RU" b="1" dirty="0">
                <a:ea typeface="Calibri" pitchFamily="34" charset="0"/>
                <a:cs typeface="Calibri" pitchFamily="34" charset="0"/>
              </a:rPr>
              <a:t>Франклин РУЗВЕЛЬТ </a:t>
            </a:r>
            <a:r>
              <a:rPr lang="ru-RU" altLang="ru-RU" dirty="0">
                <a:ea typeface="Calibri" pitchFamily="34" charset="0"/>
                <a:cs typeface="Calibri" pitchFamily="34" charset="0"/>
              </a:rPr>
              <a:t>(1882 – 1945)  русский советский писатель </a:t>
            </a:r>
            <a:r>
              <a:rPr lang="ru-RU" altLang="ru-RU" b="1" dirty="0">
                <a:ea typeface="Calibri" pitchFamily="34" charset="0"/>
                <a:cs typeface="Calibri" pitchFamily="34" charset="0"/>
              </a:rPr>
              <a:t>Николай ОСТРОВСКИЙ </a:t>
            </a:r>
            <a:r>
              <a:rPr lang="ru-RU" altLang="ru-RU" dirty="0">
                <a:ea typeface="Calibri" pitchFamily="34" charset="0"/>
                <a:cs typeface="Calibri" pitchFamily="34" charset="0"/>
              </a:rPr>
              <a:t>(1904 – 1936)  советский летчик-­‐истребитель </a:t>
            </a:r>
            <a:r>
              <a:rPr lang="ru-RU" altLang="ru-RU" b="1" dirty="0">
                <a:ea typeface="Calibri" pitchFamily="34" charset="0"/>
                <a:cs typeface="Calibri" pitchFamily="34" charset="0"/>
              </a:rPr>
              <a:t>Алексей МАРЕСЬЕВ </a:t>
            </a:r>
            <a:r>
              <a:rPr lang="ru-RU" altLang="ru-RU" dirty="0">
                <a:ea typeface="Calibri" pitchFamily="34" charset="0"/>
                <a:cs typeface="Calibri" pitchFamily="34" charset="0"/>
              </a:rPr>
              <a:t>(1916 – 2001)</a:t>
            </a:r>
          </a:p>
          <a:p>
            <a:pPr>
              <a:lnSpc>
                <a:spcPct val="107000"/>
              </a:lnSpc>
              <a:spcBef>
                <a:spcPts val="88"/>
              </a:spcBef>
            </a:pPr>
            <a:r>
              <a:rPr lang="ru-RU" altLang="ru-RU" dirty="0">
                <a:ea typeface="Calibri" pitchFamily="34" charset="0"/>
                <a:cs typeface="Calibri" pitchFamily="34" charset="0"/>
              </a:rPr>
              <a:t>английский </a:t>
            </a:r>
            <a:r>
              <a:rPr lang="ru-RU" altLang="ru-RU" dirty="0" smtClean="0">
                <a:ea typeface="Calibri" pitchFamily="34" charset="0"/>
                <a:cs typeface="Calibri" pitchFamily="34" charset="0"/>
              </a:rPr>
              <a:t>ученый-‐</a:t>
            </a:r>
            <a:r>
              <a:rPr lang="ru-RU" altLang="ru-RU" dirty="0">
                <a:ea typeface="Calibri" pitchFamily="34" charset="0"/>
                <a:cs typeface="Calibri" pitchFamily="34" charset="0"/>
              </a:rPr>
              <a:t>физик </a:t>
            </a:r>
            <a:r>
              <a:rPr lang="ru-RU" altLang="ru-RU" b="1" dirty="0">
                <a:ea typeface="Calibri" pitchFamily="34" charset="0"/>
                <a:cs typeface="Calibri" pitchFamily="34" charset="0"/>
              </a:rPr>
              <a:t>Стивен ХОКИНГ </a:t>
            </a:r>
            <a:r>
              <a:rPr lang="ru-RU" altLang="ru-RU" dirty="0">
                <a:ea typeface="Calibri" pitchFamily="34" charset="0"/>
                <a:cs typeface="Calibri" pitchFamily="34" charset="0"/>
              </a:rPr>
              <a:t>(род. 1942 г.)  американский певец, </a:t>
            </a:r>
            <a:r>
              <a:rPr lang="ru-RU" altLang="ru-RU" dirty="0" smtClean="0">
                <a:ea typeface="Calibri" pitchFamily="34" charset="0"/>
                <a:cs typeface="Calibri" pitchFamily="34" charset="0"/>
              </a:rPr>
              <a:t>мульти­‐</a:t>
            </a:r>
            <a:r>
              <a:rPr lang="ru-RU" altLang="ru-RU" dirty="0">
                <a:ea typeface="Calibri" pitchFamily="34" charset="0"/>
                <a:cs typeface="Calibri" pitchFamily="34" charset="0"/>
              </a:rPr>
              <a:t>музыкант и композитор </a:t>
            </a:r>
            <a:r>
              <a:rPr lang="ru-RU" altLang="ru-RU" b="1" dirty="0">
                <a:ea typeface="Calibri" pitchFamily="34" charset="0"/>
                <a:cs typeface="Calibri" pitchFamily="34" charset="0"/>
              </a:rPr>
              <a:t>Стиви УАНДЕР </a:t>
            </a:r>
            <a:r>
              <a:rPr lang="ru-RU" altLang="ru-RU" dirty="0">
                <a:ea typeface="Calibri" pitchFamily="34" charset="0"/>
                <a:cs typeface="Calibri" pitchFamily="34" charset="0"/>
              </a:rPr>
              <a:t>(род в 1950 г.)  шестикратный чемпион </a:t>
            </a:r>
            <a:r>
              <a:rPr lang="ru-RU" altLang="ru-RU" dirty="0" err="1">
                <a:ea typeface="Calibri" pitchFamily="34" charset="0"/>
                <a:cs typeface="Calibri" pitchFamily="34" charset="0"/>
              </a:rPr>
              <a:t>Паралимпийских</a:t>
            </a:r>
            <a:r>
              <a:rPr lang="ru-RU" altLang="ru-RU" dirty="0">
                <a:ea typeface="Calibri" pitchFamily="34" charset="0"/>
                <a:cs typeface="Calibri" pitchFamily="34" charset="0"/>
              </a:rPr>
              <a:t> игр, Заслуженный мастер спорта России</a:t>
            </a:r>
          </a:p>
          <a:p>
            <a:pPr algn="ctr">
              <a:lnSpc>
                <a:spcPts val="1633"/>
              </a:lnSpc>
            </a:pPr>
            <a:r>
              <a:rPr lang="ru-RU" altLang="ru-RU" b="1" dirty="0">
                <a:ea typeface="Calibri" pitchFamily="34" charset="0"/>
                <a:cs typeface="Calibri" pitchFamily="34" charset="0"/>
              </a:rPr>
              <a:t>Сергей ШИЛОВ </a:t>
            </a:r>
            <a:r>
              <a:rPr lang="ru-RU" altLang="ru-RU" dirty="0">
                <a:ea typeface="Calibri" pitchFamily="34" charset="0"/>
                <a:cs typeface="Calibri" pitchFamily="34" charset="0"/>
              </a:rPr>
              <a:t>(род. 1970 г.)</a:t>
            </a:r>
          </a:p>
          <a:p>
            <a:pPr algn="ctr">
              <a:lnSpc>
                <a:spcPts val="1743"/>
              </a:lnSpc>
              <a:spcBef>
                <a:spcPts val="143"/>
              </a:spcBef>
            </a:pPr>
            <a:r>
              <a:rPr lang="ru-RU" altLang="ru-RU" dirty="0">
                <a:ea typeface="Calibri" pitchFamily="34" charset="0"/>
                <a:cs typeface="Calibri" pitchFamily="34" charset="0"/>
              </a:rPr>
              <a:t>российская певица и общественный деятель, Заслуженная артистка России</a:t>
            </a:r>
          </a:p>
          <a:p>
            <a:pPr algn="ctr">
              <a:lnSpc>
                <a:spcPts val="1743"/>
              </a:lnSpc>
            </a:pPr>
            <a:r>
              <a:rPr lang="ru-RU" altLang="ru-RU" b="1" dirty="0">
                <a:ea typeface="Calibri" pitchFamily="34" charset="0"/>
                <a:cs typeface="Calibri" pitchFamily="34" charset="0"/>
              </a:rPr>
              <a:t>Диана ГУРЦКАЯ</a:t>
            </a:r>
            <a:endParaRPr lang="ru-RU" altLang="ru-RU" dirty="0"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ts val="143"/>
              </a:spcBef>
            </a:pPr>
            <a:r>
              <a:rPr lang="ru-RU" altLang="ru-RU" dirty="0">
                <a:ea typeface="Calibri" pitchFamily="34" charset="0"/>
                <a:cs typeface="Calibri" pitchFamily="34" charset="0"/>
              </a:rPr>
              <a:t>австралийский общественный деятель </a:t>
            </a:r>
            <a:r>
              <a:rPr lang="ru-RU" altLang="ru-RU" b="1" dirty="0">
                <a:ea typeface="Calibri" pitchFamily="34" charset="0"/>
                <a:cs typeface="Calibri" pitchFamily="34" charset="0"/>
              </a:rPr>
              <a:t>Ник ВУЙЧИЧ </a:t>
            </a:r>
            <a:r>
              <a:rPr lang="ru-RU" altLang="ru-RU" dirty="0">
                <a:ea typeface="Calibri" pitchFamily="34" charset="0"/>
                <a:cs typeface="Calibri" pitchFamily="34" charset="0"/>
              </a:rPr>
              <a:t>(род. 1982 г.)</a:t>
            </a:r>
          </a:p>
          <a:p>
            <a:pPr algn="ctr">
              <a:lnSpc>
                <a:spcPct val="77000"/>
              </a:lnSpc>
              <a:spcBef>
                <a:spcPts val="1184"/>
              </a:spcBef>
            </a:pPr>
            <a:r>
              <a:rPr lang="ru-RU" altLang="ru-RU" sz="25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Вы знаете, что, с медицинской точки зрения,  все они – инвалиды 1-й группы?</a:t>
            </a:r>
            <a:endParaRPr lang="ru-RU" altLang="ru-RU" sz="2500" dirty="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25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 noChangeArrowheads="1"/>
          </p:cNvSpPr>
          <p:nvPr/>
        </p:nvSpPr>
        <p:spPr bwMode="auto">
          <a:xfrm>
            <a:off x="525346" y="207469"/>
            <a:ext cx="3165648" cy="427760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" name="object 3"/>
          <p:cNvSpPr txBox="1"/>
          <p:nvPr/>
        </p:nvSpPr>
        <p:spPr>
          <a:xfrm>
            <a:off x="1178295" y="4441852"/>
            <a:ext cx="1791876" cy="215443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1113" indent="857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3441"/>
              </a:lnSpc>
            </a:pPr>
            <a:r>
              <a:rPr lang="ru-RU" altLang="ru-RU" sz="2900" b="1">
                <a:ea typeface="Calibri" pitchFamily="34" charset="0"/>
                <a:cs typeface="Calibri" pitchFamily="34" charset="0"/>
              </a:rPr>
              <a:t>Людвиг  ван  БЕТХОВЕН</a:t>
            </a:r>
            <a:endParaRPr lang="ru-RU" altLang="ru-RU" sz="2900"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ts val="603"/>
              </a:spcBef>
            </a:pPr>
            <a:r>
              <a:rPr lang="ru-RU" altLang="ru-RU" sz="2500" b="1">
                <a:ea typeface="Calibri" pitchFamily="34" charset="0"/>
                <a:cs typeface="Calibri" pitchFamily="34" charset="0"/>
              </a:rPr>
              <a:t>(1770 – 1827)</a:t>
            </a:r>
            <a:endParaRPr lang="ru-RU" altLang="ru-RU" sz="2500"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3386" y="253573"/>
            <a:ext cx="5880614" cy="669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000125" indent="-3540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100" b="1" dirty="0">
                <a:ea typeface="Calibri" pitchFamily="34" charset="0"/>
                <a:cs typeface="Calibri" pitchFamily="34" charset="0"/>
              </a:rPr>
              <a:t>Великий немецкий композитор и  пианист, представитель «венской  классической школы».</a:t>
            </a:r>
            <a:endParaRPr lang="ru-RU" altLang="ru-RU" sz="2100" dirty="0">
              <a:ea typeface="Calibri" pitchFamily="34" charset="0"/>
              <a:cs typeface="Calibri" pitchFamily="34" charset="0"/>
            </a:endParaRPr>
          </a:p>
          <a:p>
            <a:pPr>
              <a:lnSpc>
                <a:spcPts val="2565"/>
              </a:lnSpc>
              <a:spcBef>
                <a:spcPts val="680"/>
              </a:spcBef>
            </a:pPr>
            <a:r>
              <a:rPr lang="ru-RU" altLang="ru-RU" sz="2100" b="1" dirty="0">
                <a:ea typeface="Calibri" pitchFamily="34" charset="0"/>
                <a:cs typeface="Calibri" pitchFamily="34" charset="0"/>
              </a:rPr>
              <a:t>Один из наиболее уважаемых и  исполняемых композиторов в мире.</a:t>
            </a:r>
            <a:endParaRPr lang="ru-RU" altLang="ru-RU" sz="2100" dirty="0"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1000"/>
              </a:lnSpc>
              <a:spcBef>
                <a:spcPts val="1030"/>
              </a:spcBef>
            </a:pPr>
            <a:r>
              <a:rPr lang="ru-RU" altLang="ru-RU" dirty="0">
                <a:ea typeface="Calibri" pitchFamily="34" charset="0"/>
                <a:cs typeface="Calibri" pitchFamily="34" charset="0"/>
              </a:rPr>
              <a:t>Писал музыку во всех существовавших в его  время жанрах.</a:t>
            </a:r>
          </a:p>
          <a:p>
            <a:pPr>
              <a:lnSpc>
                <a:spcPct val="101000"/>
              </a:lnSpc>
              <a:spcBef>
                <a:spcPts val="428"/>
              </a:spcBef>
            </a:pPr>
            <a:r>
              <a:rPr lang="ru-RU" altLang="ru-RU" dirty="0">
                <a:ea typeface="Calibri" pitchFamily="34" charset="0"/>
                <a:cs typeface="Calibri" pitchFamily="34" charset="0"/>
              </a:rPr>
              <a:t>В 26 лет начинает терять слух (у него развивается  </a:t>
            </a:r>
            <a:r>
              <a:rPr lang="ru-RU" altLang="ru-RU" dirty="0" err="1">
                <a:ea typeface="Calibri" pitchFamily="34" charset="0"/>
                <a:cs typeface="Calibri" pitchFamily="34" charset="0"/>
              </a:rPr>
              <a:t>тинит</a:t>
            </a:r>
            <a:r>
              <a:rPr lang="ru-RU" altLang="ru-RU" dirty="0">
                <a:ea typeface="Calibri" pitchFamily="34" charset="0"/>
                <a:cs typeface="Calibri" pitchFamily="34" charset="0"/>
              </a:rPr>
              <a:t> — воспаление внутреннего уха,  приводящее к звону в ушах). </a:t>
            </a:r>
            <a:r>
              <a:rPr lang="ru-RU" altLang="ru-RU" b="1" dirty="0">
                <a:ea typeface="Calibri" pitchFamily="34" charset="0"/>
                <a:cs typeface="Calibri" pitchFamily="34" charset="0"/>
              </a:rPr>
              <a:t>Понимая, что  глухота неизлечима, он был близок к  самоубийству, но начал писать Третью  симфонию («Героическую»).</a:t>
            </a:r>
            <a:endParaRPr lang="ru-RU" altLang="ru-RU" dirty="0"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2000"/>
              </a:lnSpc>
              <a:spcBef>
                <a:spcPts val="416"/>
              </a:spcBef>
            </a:pPr>
            <a:r>
              <a:rPr lang="ru-RU" altLang="ru-RU" dirty="0">
                <a:ea typeface="Calibri" pitchFamily="34" charset="0"/>
                <a:cs typeface="Calibri" pitchFamily="34" charset="0"/>
              </a:rPr>
              <a:t>1808 год – последний концерт Бетховена в  качестве пианиста (он уже почти не слышит).</a:t>
            </a:r>
          </a:p>
          <a:p>
            <a:pPr>
              <a:lnSpc>
                <a:spcPct val="102000"/>
              </a:lnSpc>
              <a:spcBef>
                <a:spcPts val="416"/>
              </a:spcBef>
            </a:pPr>
            <a:r>
              <a:rPr lang="ru-RU" altLang="ru-RU" b="1" dirty="0">
                <a:ea typeface="Calibri" pitchFamily="34" charset="0"/>
                <a:cs typeface="Calibri" pitchFamily="34" charset="0"/>
              </a:rPr>
              <a:t>В 44 года полностью теряет слух</a:t>
            </a:r>
            <a:r>
              <a:rPr lang="ru-RU" altLang="ru-RU" dirty="0">
                <a:ea typeface="Calibri" pitchFamily="34" charset="0"/>
                <a:cs typeface="Calibri" pitchFamily="34" charset="0"/>
              </a:rPr>
              <a:t>, но еще 13 лет,  до самой смерти, продолжает писать музыку.</a:t>
            </a:r>
          </a:p>
          <a:p>
            <a:pPr algn="ctr">
              <a:lnSpc>
                <a:spcPts val="1929"/>
              </a:lnSpc>
              <a:spcBef>
                <a:spcPts val="516"/>
              </a:spcBef>
            </a:pPr>
            <a:r>
              <a:rPr lang="ru-RU" altLang="ru-RU" dirty="0">
                <a:ea typeface="Calibri" pitchFamily="34" charset="0"/>
                <a:cs typeface="Calibri" pitchFamily="34" charset="0"/>
              </a:rPr>
              <a:t>(</a:t>
            </a:r>
            <a:r>
              <a:rPr lang="ru-RU" altLang="ru-RU" i="1" dirty="0">
                <a:ea typeface="Calibri" pitchFamily="34" charset="0"/>
                <a:cs typeface="Calibri" pitchFamily="34" charset="0"/>
              </a:rPr>
              <a:t>Всего Бетховен создал 9 симфоний, 8 увертюр, 7 разных</a:t>
            </a:r>
            <a:endParaRPr lang="ru-RU" altLang="ru-RU" dirty="0">
              <a:ea typeface="Calibri" pitchFamily="34" charset="0"/>
              <a:cs typeface="Calibri" pitchFamily="34" charset="0"/>
            </a:endParaRPr>
          </a:p>
          <a:p>
            <a:pPr algn="ctr">
              <a:lnSpc>
                <a:spcPts val="1995"/>
              </a:lnSpc>
            </a:pPr>
            <a:r>
              <a:rPr lang="ru-RU" altLang="ru-RU" i="1" dirty="0">
                <a:ea typeface="Calibri" pitchFamily="34" charset="0"/>
                <a:cs typeface="Calibri" pitchFamily="34" charset="0"/>
              </a:rPr>
              <a:t>концертов, оперу, балет, мессу, 16 квартетов, 6 трио, 53  сонаты, музыку к 3 спектаклям и песни.</a:t>
            </a:r>
            <a:r>
              <a:rPr lang="ru-RU" altLang="ru-RU" dirty="0">
                <a:ea typeface="Calibri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0959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 noChangeArrowheads="1"/>
          </p:cNvSpPr>
          <p:nvPr/>
        </p:nvSpPr>
        <p:spPr bwMode="auto">
          <a:xfrm>
            <a:off x="525346" y="207469"/>
            <a:ext cx="3187368" cy="397504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" name="object 3"/>
          <p:cNvSpPr txBox="1"/>
          <p:nvPr/>
        </p:nvSpPr>
        <p:spPr>
          <a:xfrm>
            <a:off x="755576" y="4317948"/>
            <a:ext cx="2664296" cy="1910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1113" indent="-15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3441"/>
              </a:lnSpc>
            </a:pPr>
            <a:r>
              <a:rPr lang="ru-RU" altLang="ru-RU" sz="2900" b="1" dirty="0">
                <a:ea typeface="Calibri" pitchFamily="34" charset="0"/>
                <a:cs typeface="Calibri" pitchFamily="34" charset="0"/>
              </a:rPr>
              <a:t>Михаил  Илларионович  КУТУЗОВ</a:t>
            </a:r>
            <a:endParaRPr lang="ru-RU" altLang="ru-RU" sz="2900" dirty="0"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ts val="1743"/>
              </a:spcBef>
            </a:pPr>
            <a:r>
              <a:rPr lang="ru-RU" altLang="ru-RU" sz="2500" b="1" dirty="0">
                <a:ea typeface="Calibri" pitchFamily="34" charset="0"/>
                <a:cs typeface="Calibri" pitchFamily="34" charset="0"/>
              </a:rPr>
              <a:t>(1745 – 1813)</a:t>
            </a:r>
            <a:endParaRPr lang="ru-RU" altLang="ru-RU" sz="250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6148" name="object 4"/>
          <p:cNvSpPr>
            <a:spLocks/>
          </p:cNvSpPr>
          <p:nvPr/>
        </p:nvSpPr>
        <p:spPr bwMode="auto">
          <a:xfrm>
            <a:off x="3633980" y="207469"/>
            <a:ext cx="4952095" cy="6443062"/>
          </a:xfrm>
          <a:custGeom>
            <a:avLst/>
            <a:gdLst>
              <a:gd name="T0" fmla="*/ 0 w 5791834"/>
              <a:gd name="T1" fmla="*/ 0 h 7099300"/>
              <a:gd name="T2" fmla="*/ 5791796 w 5791834"/>
              <a:gd name="T3" fmla="*/ 0 h 7099300"/>
              <a:gd name="T4" fmla="*/ 5791796 w 5791834"/>
              <a:gd name="T5" fmla="*/ 7099068 h 7099300"/>
              <a:gd name="T6" fmla="*/ 0 w 5791834"/>
              <a:gd name="T7" fmla="*/ 7099068 h 7099300"/>
              <a:gd name="T8" fmla="*/ 0 w 5791834"/>
              <a:gd name="T9" fmla="*/ 0 h 7099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91834" h="7099300">
                <a:moveTo>
                  <a:pt x="0" y="0"/>
                </a:moveTo>
                <a:lnTo>
                  <a:pt x="5791796" y="0"/>
                </a:lnTo>
                <a:lnTo>
                  <a:pt x="5791796" y="7099068"/>
                </a:lnTo>
                <a:lnTo>
                  <a:pt x="0" y="709906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" name="object 5"/>
          <p:cNvSpPr txBox="1"/>
          <p:nvPr/>
        </p:nvSpPr>
        <p:spPr>
          <a:xfrm>
            <a:off x="3704569" y="217555"/>
            <a:ext cx="4782409" cy="639695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11000"/>
              </a:lnSpc>
            </a:pPr>
            <a:r>
              <a:rPr lang="ru-RU" altLang="ru-RU" sz="2100" b="1">
                <a:ea typeface="Calibri" pitchFamily="34" charset="0"/>
                <a:cs typeface="Calibri" pitchFamily="34" charset="0"/>
              </a:rPr>
              <a:t>Прославленный русский полководец.  Участник штурма Измаила (1790 год).  Русский главнокомандующий в</a:t>
            </a:r>
            <a:endParaRPr lang="ru-RU" altLang="ru-RU" sz="2100"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1000"/>
              </a:lnSpc>
              <a:spcBef>
                <a:spcPts val="22"/>
              </a:spcBef>
            </a:pPr>
            <a:r>
              <a:rPr lang="ru-RU" altLang="ru-RU" sz="2100" b="1">
                <a:ea typeface="Calibri" pitchFamily="34" charset="0"/>
                <a:cs typeface="Calibri" pitchFamily="34" charset="0"/>
              </a:rPr>
              <a:t>Отечественной войне 1812 года  </a:t>
            </a:r>
            <a:r>
              <a:rPr lang="ru-RU" altLang="ru-RU" b="1">
                <a:ea typeface="Calibri" pitchFamily="34" charset="0"/>
                <a:cs typeface="Calibri" pitchFamily="34" charset="0"/>
              </a:rPr>
              <a:t>(разгром непобедимого прежде Наполеона  и изгнание его из России).</a:t>
            </a:r>
            <a:endParaRPr lang="ru-RU" altLang="ru-RU"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2000"/>
              </a:lnSpc>
              <a:spcBef>
                <a:spcPts val="253"/>
              </a:spcBef>
            </a:pPr>
            <a:r>
              <a:rPr lang="ru-RU" altLang="ru-RU" sz="2100" b="1">
                <a:ea typeface="Calibri" pitchFamily="34" charset="0"/>
                <a:cs typeface="Calibri" pitchFamily="34" charset="0"/>
              </a:rPr>
              <a:t>Первый полный кавалер ордена  Святого Георгия (1812 год).</a:t>
            </a:r>
            <a:endParaRPr lang="ru-RU" altLang="ru-RU" sz="2100">
              <a:ea typeface="Calibri" pitchFamily="34" charset="0"/>
              <a:cs typeface="Calibri" pitchFamily="34" charset="0"/>
            </a:endParaRPr>
          </a:p>
          <a:p>
            <a:pPr>
              <a:spcBef>
                <a:spcPts val="219"/>
              </a:spcBef>
            </a:pPr>
            <a:r>
              <a:rPr lang="ru-RU" altLang="ru-RU">
                <a:ea typeface="Calibri" pitchFamily="34" charset="0"/>
                <a:cs typeface="Calibri" pitchFamily="34" charset="0"/>
              </a:rPr>
              <a:t>С 16 лет на военной службе.</a:t>
            </a:r>
          </a:p>
          <a:p>
            <a:pPr>
              <a:lnSpc>
                <a:spcPct val="101000"/>
              </a:lnSpc>
              <a:spcBef>
                <a:spcPts val="274"/>
              </a:spcBef>
            </a:pPr>
            <a:r>
              <a:rPr lang="ru-RU" altLang="ru-RU">
                <a:ea typeface="Calibri" pitchFamily="34" charset="0"/>
                <a:cs typeface="Calibri" pitchFamily="34" charset="0"/>
              </a:rPr>
              <a:t>С 25 лет – участник всех русско-­‐турецких войн  конца 18 века под командованием великих  русских полководцев Румянцева и Суворова.</a:t>
            </a:r>
          </a:p>
          <a:p>
            <a:pPr>
              <a:lnSpc>
                <a:spcPct val="101000"/>
              </a:lnSpc>
              <a:spcBef>
                <a:spcPts val="274"/>
              </a:spcBef>
            </a:pPr>
            <a:r>
              <a:rPr lang="ru-RU" altLang="ru-RU">
                <a:ea typeface="Calibri" pitchFamily="34" charset="0"/>
                <a:cs typeface="Calibri" pitchFamily="34" charset="0"/>
              </a:rPr>
              <a:t>В 29 лет в бою с турецким десантом в Крыму </a:t>
            </a:r>
            <a:r>
              <a:rPr lang="ru-RU" altLang="ru-RU" b="1">
                <a:ea typeface="Calibri" pitchFamily="34" charset="0"/>
                <a:cs typeface="Calibri" pitchFamily="34" charset="0"/>
              </a:rPr>
              <a:t>был  тяжело ранен пулей, пробившей левый  висок и вышедшей у правого глаза, который  был поврежден</a:t>
            </a:r>
            <a:r>
              <a:rPr lang="ru-RU" altLang="ru-RU">
                <a:ea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101000"/>
              </a:lnSpc>
              <a:spcBef>
                <a:spcPts val="274"/>
              </a:spcBef>
            </a:pPr>
            <a:r>
              <a:rPr lang="ru-RU" altLang="ru-RU">
                <a:ea typeface="Calibri" pitchFamily="34" charset="0"/>
                <a:cs typeface="Calibri" pitchFamily="34" charset="0"/>
              </a:rPr>
              <a:t>Победитель в русско-­‐турецкой войне 1811-­‐1812  накануне наполеоновского вторжения  (поэтому в нем не приняла участие Турция).</a:t>
            </a:r>
          </a:p>
          <a:p>
            <a:pPr>
              <a:spcBef>
                <a:spcPts val="296"/>
              </a:spcBef>
            </a:pPr>
            <a:r>
              <a:rPr lang="ru-RU" altLang="ru-RU">
                <a:ea typeface="Calibri" pitchFamily="34" charset="0"/>
                <a:cs typeface="Calibri" pitchFamily="34" charset="0"/>
              </a:rPr>
              <a:t>Генерал-­‐фельдмаршал (после Бородино).</a:t>
            </a:r>
          </a:p>
        </p:txBody>
      </p:sp>
    </p:spTree>
    <p:extLst>
      <p:ext uri="{BB962C8B-B14F-4D97-AF65-F5344CB8AC3E}">
        <p14:creationId xmlns:p14="http://schemas.microsoft.com/office/powerpoint/2010/main" val="875416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773" y="5200221"/>
            <a:ext cx="1793234" cy="16546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1113" indent="-111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6000"/>
              </a:lnSpc>
            </a:pPr>
            <a:r>
              <a:rPr lang="ru-RU" altLang="ru-RU" sz="2900" b="1" dirty="0">
                <a:ea typeface="Calibri" pitchFamily="34" charset="0"/>
                <a:cs typeface="Calibri" pitchFamily="34" charset="0"/>
              </a:rPr>
              <a:t>Франклин  Делано  РУЗВЕЛЬТ  </a:t>
            </a:r>
            <a:r>
              <a:rPr lang="ru-RU" altLang="ru-RU" sz="2500" b="1" dirty="0">
                <a:ea typeface="Calibri" pitchFamily="34" charset="0"/>
                <a:cs typeface="Calibri" pitchFamily="34" charset="0"/>
              </a:rPr>
              <a:t>(1882 – 1945)</a:t>
            </a:r>
            <a:endParaRPr lang="ru-RU" altLang="ru-RU" sz="250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vert="horz" tIns="105886" numCol="1" anchor="t" anchorCtr="0" compatLnSpc="1">
            <a:prstTxWarp prst="textNoShape">
              <a:avLst/>
            </a:prstTxWarp>
          </a:bodyPr>
          <a:lstStyle/>
          <a:p>
            <a:pPr marL="3115117">
              <a:lnSpc>
                <a:spcPts val="2565"/>
              </a:lnSpc>
            </a:pPr>
            <a:r>
              <a:rPr lang="ru-RU" altLang="ru-RU" sz="2100">
                <a:latin typeface="Calibri" pitchFamily="34" charset="0"/>
                <a:ea typeface="Calibri" pitchFamily="34" charset="0"/>
                <a:cs typeface="Calibri" pitchFamily="34" charset="0"/>
              </a:rPr>
              <a:t>32-­‐й президент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31712" y="655545"/>
            <a:ext cx="5414996" cy="38974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 indent="809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565"/>
              </a:lnSpc>
            </a:pPr>
            <a:r>
              <a:rPr lang="ru-RU" altLang="ru-RU" sz="2100" b="1" dirty="0">
                <a:ea typeface="Calibri" pitchFamily="34" charset="0"/>
                <a:cs typeface="Calibri" pitchFamily="34" charset="0"/>
              </a:rPr>
              <a:t>Соединенных Штатов Америки (1933 – 1945)</a:t>
            </a:r>
            <a:endParaRPr lang="ru-RU" altLang="ru-RU" sz="2100" dirty="0"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1000"/>
              </a:lnSpc>
              <a:spcBef>
                <a:spcPts val="789"/>
              </a:spcBef>
            </a:pPr>
            <a:r>
              <a:rPr lang="ru-RU" altLang="ru-RU" dirty="0">
                <a:solidFill>
                  <a:srgbClr val="252525"/>
                </a:solidFill>
                <a:ea typeface="Calibri" pitchFamily="34" charset="0"/>
                <a:cs typeface="Calibri" pitchFamily="34" charset="0"/>
              </a:rPr>
              <a:t>Единственный американский президент, избиравшийся  более чем на два срока (четыре раза подряд).</a:t>
            </a:r>
            <a:endParaRPr lang="ru-RU" altLang="ru-RU" dirty="0">
              <a:ea typeface="Calibri" pitchFamily="34" charset="0"/>
              <a:cs typeface="Calibri" pitchFamily="34" charset="0"/>
            </a:endParaRPr>
          </a:p>
          <a:p>
            <a:pPr>
              <a:spcBef>
                <a:spcPts val="460"/>
              </a:spcBef>
            </a:pPr>
            <a:r>
              <a:rPr lang="ru-RU" altLang="ru-RU" dirty="0">
                <a:ea typeface="Calibri" pitchFamily="34" charset="0"/>
                <a:cs typeface="Calibri" pitchFamily="34" charset="0"/>
              </a:rPr>
              <a:t>Возглавлял страну во время выхода из мирового  экономического кризиса (Великой Депрессии 1929 –  1933) и во время Второй Мировой войны (1939 –  1945).</a:t>
            </a:r>
          </a:p>
          <a:p>
            <a:pPr>
              <a:lnSpc>
                <a:spcPct val="101000"/>
              </a:lnSpc>
              <a:spcBef>
                <a:spcPts val="428"/>
              </a:spcBef>
            </a:pPr>
            <a:r>
              <a:rPr lang="ru-RU" altLang="ru-RU" b="1" dirty="0">
                <a:ea typeface="Calibri" pitchFamily="34" charset="0"/>
                <a:cs typeface="Calibri" pitchFamily="34" charset="0"/>
              </a:rPr>
              <a:t>В 1921 года переболел полиомиелитом, в результате  чего были парализованы ноги, и он не мог отойти  от инвалидной коляски. </a:t>
            </a:r>
            <a:r>
              <a:rPr lang="ru-RU" altLang="ru-RU" dirty="0">
                <a:ea typeface="Calibri" pitchFamily="34" charset="0"/>
                <a:cs typeface="Calibri" pitchFamily="34" charset="0"/>
              </a:rPr>
              <a:t>Но в 1928 году был избран  губернатором штата </a:t>
            </a:r>
            <a:r>
              <a:rPr lang="ru-RU" altLang="ru-RU" dirty="0" smtClean="0">
                <a:ea typeface="Calibri" pitchFamily="34" charset="0"/>
                <a:cs typeface="Calibri" pitchFamily="34" charset="0"/>
              </a:rPr>
              <a:t>Нью-Йорк</a:t>
            </a:r>
            <a:r>
              <a:rPr lang="ru-RU" altLang="ru-RU" dirty="0">
                <a:ea typeface="Calibri" pitchFamily="34" charset="0"/>
                <a:cs typeface="Calibri" pitchFamily="34" charset="0"/>
              </a:rPr>
              <a:t>, потом переизбран, а  в 1932 году победил в президентской кампании.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16326" y="4960525"/>
            <a:ext cx="5352553" cy="1547316"/>
          </a:xfrm>
          <a:prstGeom prst="rect">
            <a:avLst/>
          </a:prstGeom>
        </p:spPr>
        <p:txBody>
          <a:bodyPr lIns="0" tIns="8352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1732"/>
              </a:lnSpc>
              <a:spcBef>
                <a:spcPts val="66"/>
              </a:spcBef>
            </a:pPr>
            <a:r>
              <a:rPr lang="ru-RU" altLang="ru-RU" sz="1400" i="1">
                <a:ea typeface="Calibri" pitchFamily="34" charset="0"/>
                <a:cs typeface="Calibri" pitchFamily="34" charset="0"/>
              </a:rPr>
              <a:t>Рузвельт считается одним из четырех наиболее выдающихся  президентов США – наряду с Джорджем ВАШИНГТОНОМ  (главнокомандующий во время войны за независимость и 1-­‐й  президент страны), Томасом ДЖЕФФЕРСОНОМ (автор Декларации  независимости США и 3-­‐й  президент страны) и Авраамом</a:t>
            </a:r>
            <a:endParaRPr lang="ru-RU" altLang="ru-RU" sz="1400">
              <a:ea typeface="Calibri" pitchFamily="34" charset="0"/>
              <a:cs typeface="Calibri" pitchFamily="34" charset="0"/>
            </a:endParaRPr>
          </a:p>
          <a:p>
            <a:pPr algn="ctr">
              <a:lnSpc>
                <a:spcPts val="1732"/>
              </a:lnSpc>
              <a:spcBef>
                <a:spcPts val="88"/>
              </a:spcBef>
            </a:pPr>
            <a:r>
              <a:rPr lang="ru-RU" altLang="ru-RU" sz="1400" i="1">
                <a:ea typeface="Calibri" pitchFamily="34" charset="0"/>
                <a:cs typeface="Calibri" pitchFamily="34" charset="0"/>
              </a:rPr>
              <a:t>ЛИНКОЛЬНОМ (16-­‐й президент страны, при котором отменено  рабство в США).</a:t>
            </a:r>
            <a:endParaRPr lang="ru-RU" altLang="ru-RU" sz="1400">
              <a:ea typeface="Calibri" pitchFamily="34" charset="0"/>
              <a:cs typeface="Calibri" pitchFamily="34" charset="0"/>
            </a:endParaRPr>
          </a:p>
        </p:txBody>
      </p:sp>
      <p:sp>
        <p:nvSpPr>
          <p:cNvPr id="8198" name="object 6"/>
          <p:cNvSpPr>
            <a:spLocks noChangeArrowheads="1"/>
          </p:cNvSpPr>
          <p:nvPr/>
        </p:nvSpPr>
        <p:spPr bwMode="auto">
          <a:xfrm>
            <a:off x="525346" y="0"/>
            <a:ext cx="2549352" cy="318839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199" name="object 7"/>
          <p:cNvSpPr>
            <a:spLocks noChangeArrowheads="1"/>
          </p:cNvSpPr>
          <p:nvPr/>
        </p:nvSpPr>
        <p:spPr bwMode="auto">
          <a:xfrm>
            <a:off x="510429" y="2348880"/>
            <a:ext cx="2543922" cy="293049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181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5517" y="2061723"/>
            <a:ext cx="5005036" cy="435972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66713" indent="-2952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>
                <a:ea typeface="Calibri" pitchFamily="34" charset="0"/>
                <a:cs typeface="Calibri" pitchFamily="34" charset="0"/>
              </a:rPr>
              <a:t>Один из наиболее влиятельных и известных  широкой общественности физиков-­‐теоретиков  нашего времени.</a:t>
            </a:r>
          </a:p>
          <a:p>
            <a:pPr>
              <a:lnSpc>
                <a:spcPts val="1743"/>
              </a:lnSpc>
              <a:spcBef>
                <a:spcPts val="406"/>
              </a:spcBef>
            </a:pPr>
            <a:r>
              <a:rPr lang="ru-RU" altLang="ru-RU">
                <a:ea typeface="Calibri" pitchFamily="34" charset="0"/>
                <a:cs typeface="Calibri" pitchFamily="34" charset="0"/>
              </a:rPr>
              <a:t>Основная область исследований Хокинга —  космология и квантовая гравитация.</a:t>
            </a:r>
          </a:p>
          <a:p>
            <a:pPr>
              <a:lnSpc>
                <a:spcPts val="1951"/>
              </a:lnSpc>
              <a:spcBef>
                <a:spcPts val="11"/>
              </a:spcBef>
            </a:pPr>
            <a:r>
              <a:rPr lang="ru-RU" altLang="ru-RU">
                <a:ea typeface="Calibri" pitchFamily="34" charset="0"/>
                <a:cs typeface="Calibri" pitchFamily="34" charset="0"/>
              </a:rPr>
              <a:t>В 20 лет у него стали проявляться</a:t>
            </a:r>
          </a:p>
          <a:p>
            <a:pPr>
              <a:lnSpc>
                <a:spcPct val="81000"/>
              </a:lnSpc>
              <a:spcBef>
                <a:spcPts val="197"/>
              </a:spcBef>
            </a:pPr>
            <a:r>
              <a:rPr lang="ru-RU" altLang="ru-RU">
                <a:ea typeface="Calibri" pitchFamily="34" charset="0"/>
                <a:cs typeface="Calibri" pitchFamily="34" charset="0"/>
              </a:rPr>
              <a:t>признаки бокового амиотрофического склероза,  которые </a:t>
            </a:r>
            <a:r>
              <a:rPr lang="ru-RU" altLang="ru-RU" b="1">
                <a:ea typeface="Calibri" pitchFamily="34" charset="0"/>
                <a:cs typeface="Calibri" pitchFamily="34" charset="0"/>
              </a:rPr>
              <a:t>привели к параличу</a:t>
            </a:r>
            <a:r>
              <a:rPr lang="ru-RU" altLang="ru-RU">
                <a:ea typeface="Calibri" pitchFamily="34" charset="0"/>
                <a:cs typeface="Calibri" pitchFamily="34" charset="0"/>
              </a:rPr>
              <a:t>. В 1985 году  перенес тяжелое воспаление легких. После  серии операций ему была удалена трахея, и он  </a:t>
            </a:r>
            <a:r>
              <a:rPr lang="ru-RU" altLang="ru-RU" b="1">
                <a:ea typeface="Calibri" pitchFamily="34" charset="0"/>
                <a:cs typeface="Calibri" pitchFamily="34" charset="0"/>
              </a:rPr>
              <a:t>утратил способность говорить</a:t>
            </a:r>
            <a:r>
              <a:rPr lang="ru-RU" altLang="ru-RU">
                <a:ea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ts val="1743"/>
              </a:lnSpc>
              <a:spcBef>
                <a:spcPts val="406"/>
              </a:spcBef>
            </a:pPr>
            <a:r>
              <a:rPr lang="ru-RU" altLang="ru-RU">
                <a:ea typeface="Calibri" pitchFamily="34" charset="0"/>
                <a:cs typeface="Calibri" pitchFamily="34" charset="0"/>
              </a:rPr>
              <a:t>Некоторую подвижность сохранял лишь  указательный палец на правой руке.</a:t>
            </a:r>
          </a:p>
          <a:p>
            <a:pPr>
              <a:lnSpc>
                <a:spcPct val="80000"/>
              </a:lnSpc>
              <a:spcBef>
                <a:spcPts val="526"/>
              </a:spcBef>
            </a:pPr>
            <a:r>
              <a:rPr lang="ru-RU" altLang="ru-RU">
                <a:ea typeface="Calibri" pitchFamily="34" charset="0"/>
                <a:cs typeface="Calibri" pitchFamily="34" charset="0"/>
              </a:rPr>
              <a:t>Впоследствии подвижность осталась лишь в одной  мышце щеки, напротив которой закреплён  датчик. С его помощью физик управляет  компьютером, с помощью которого может  общаться с окружающими.</a:t>
            </a:r>
          </a:p>
        </p:txBody>
      </p:sp>
      <p:sp>
        <p:nvSpPr>
          <p:cNvPr id="9219" name="object 3"/>
          <p:cNvSpPr>
            <a:spLocks noChangeArrowheads="1"/>
          </p:cNvSpPr>
          <p:nvPr/>
        </p:nvSpPr>
        <p:spPr bwMode="auto">
          <a:xfrm>
            <a:off x="525347" y="207469"/>
            <a:ext cx="2868359" cy="396496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" name="object 4"/>
          <p:cNvSpPr txBox="1"/>
          <p:nvPr/>
        </p:nvSpPr>
        <p:spPr>
          <a:xfrm>
            <a:off x="251520" y="4444468"/>
            <a:ext cx="2710138" cy="1923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69913" indent="1016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3441"/>
              </a:lnSpc>
            </a:pPr>
            <a:r>
              <a:rPr lang="ru-RU" altLang="ru-RU" sz="2900" b="1" dirty="0">
                <a:ea typeface="Calibri" pitchFamily="34" charset="0"/>
                <a:cs typeface="Calibri" pitchFamily="34" charset="0"/>
              </a:rPr>
              <a:t>Стивен  Уильям  ХОКИНГ</a:t>
            </a:r>
            <a:endParaRPr lang="ru-RU" altLang="ru-RU" sz="2900" dirty="0"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ts val="1819"/>
              </a:spcBef>
            </a:pPr>
            <a:r>
              <a:rPr lang="ru-RU" altLang="ru-RU" sz="2500" b="1" dirty="0">
                <a:ea typeface="Calibri" pitchFamily="34" charset="0"/>
                <a:cs typeface="Calibri" pitchFamily="34" charset="0"/>
              </a:rPr>
              <a:t>(род. в 1942 г.)</a:t>
            </a:r>
            <a:endParaRPr lang="ru-RU" altLang="ru-RU" sz="250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4295" y="255015"/>
            <a:ext cx="4798700" cy="130548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54013" indent="-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1000"/>
              </a:lnSpc>
            </a:pPr>
            <a:r>
              <a:rPr lang="ru-RU" altLang="ru-RU" sz="2100" b="1">
                <a:ea typeface="Calibri" pitchFamily="34" charset="0"/>
                <a:cs typeface="Calibri" pitchFamily="34" charset="0"/>
              </a:rPr>
              <a:t>Английский физик-­‐теоретик и космолог,  создатель и руководитель Центра  теоретической космологии в  Кембридже, популяризатор науки</a:t>
            </a:r>
            <a:endParaRPr lang="ru-RU" altLang="ru-RU" sz="210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184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 noChangeArrowheads="1"/>
          </p:cNvSpPr>
          <p:nvPr/>
        </p:nvSpPr>
        <p:spPr bwMode="auto">
          <a:xfrm>
            <a:off x="525346" y="207469"/>
            <a:ext cx="3187368" cy="444041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" name="object 3"/>
          <p:cNvSpPr txBox="1"/>
          <p:nvPr/>
        </p:nvSpPr>
        <p:spPr>
          <a:xfrm>
            <a:off x="3845748" y="227640"/>
            <a:ext cx="4667024" cy="631339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>
                <a:ea typeface="Calibri" pitchFamily="34" charset="0"/>
                <a:cs typeface="Calibri" pitchFamily="34" charset="0"/>
              </a:rPr>
              <a:t>Шестикратный паралимпийский чемпион.</a:t>
            </a:r>
            <a:endParaRPr lang="ru-RU" altLang="ru-RU"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1000"/>
              </a:lnSpc>
              <a:spcBef>
                <a:spcPts val="1085"/>
              </a:spcBef>
            </a:pPr>
            <a:r>
              <a:rPr lang="ru-RU" altLang="ru-RU" b="1">
                <a:ea typeface="Calibri" pitchFamily="34" charset="0"/>
                <a:cs typeface="Calibri" pitchFamily="34" charset="0"/>
              </a:rPr>
              <a:t>Семикратный чемпион Мира по лыжным  гонкам.</a:t>
            </a:r>
            <a:endParaRPr lang="ru-RU" altLang="ru-RU">
              <a:ea typeface="Calibri" pitchFamily="34" charset="0"/>
              <a:cs typeface="Calibri" pitchFamily="34" charset="0"/>
            </a:endParaRPr>
          </a:p>
          <a:p>
            <a:pPr>
              <a:spcBef>
                <a:spcPts val="1107"/>
              </a:spcBef>
            </a:pPr>
            <a:r>
              <a:rPr lang="ru-RU" altLang="ru-RU" b="1">
                <a:ea typeface="Calibri" pitchFamily="34" charset="0"/>
                <a:cs typeface="Calibri" pitchFamily="34" charset="0"/>
              </a:rPr>
              <a:t>Четырёхкратный чемпион Европы.</a:t>
            </a:r>
            <a:endParaRPr lang="ru-RU" altLang="ru-RU"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1000"/>
              </a:lnSpc>
              <a:spcBef>
                <a:spcPts val="1085"/>
              </a:spcBef>
            </a:pPr>
            <a:r>
              <a:rPr lang="ru-RU" altLang="ru-RU" b="1">
                <a:ea typeface="Calibri" pitchFamily="34" charset="0"/>
                <a:cs typeface="Calibri" pitchFamily="34" charset="0"/>
              </a:rPr>
              <a:t>Трехкратный обладатель Кубка Мира по  лыжным гонкам.</a:t>
            </a:r>
            <a:endParaRPr lang="ru-RU" altLang="ru-RU"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1000"/>
              </a:lnSpc>
              <a:spcBef>
                <a:spcPts val="1085"/>
              </a:spcBef>
            </a:pPr>
            <a:r>
              <a:rPr lang="ru-RU" altLang="ru-RU" b="1">
                <a:ea typeface="Calibri" pitchFamily="34" charset="0"/>
                <a:cs typeface="Calibri" pitchFamily="34" charset="0"/>
              </a:rPr>
              <a:t>Неоднократный призёр чемпионатов Европы  по лёгкой атлетике и других соревнований.</a:t>
            </a:r>
            <a:endParaRPr lang="ru-RU" altLang="ru-RU">
              <a:ea typeface="Calibri" pitchFamily="34" charset="0"/>
              <a:cs typeface="Calibri" pitchFamily="34" charset="0"/>
            </a:endParaRPr>
          </a:p>
          <a:p>
            <a:pPr>
              <a:spcBef>
                <a:spcPts val="1107"/>
              </a:spcBef>
            </a:pPr>
            <a:r>
              <a:rPr lang="ru-RU" altLang="ru-RU" b="1">
                <a:ea typeface="Calibri" pitchFamily="34" charset="0"/>
                <a:cs typeface="Calibri" pitchFamily="34" charset="0"/>
              </a:rPr>
              <a:t>Заслуженный мастер спорта России.</a:t>
            </a:r>
            <a:endParaRPr lang="ru-RU" altLang="ru-RU"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1000"/>
              </a:lnSpc>
              <a:spcBef>
                <a:spcPts val="1085"/>
              </a:spcBef>
            </a:pPr>
            <a:r>
              <a:rPr lang="ru-RU" altLang="ru-RU">
                <a:ea typeface="Calibri" pitchFamily="34" charset="0"/>
                <a:cs typeface="Calibri" pitchFamily="34" charset="0"/>
              </a:rPr>
              <a:t>В 1982 начал заниматься спортивным  ориентированием (кандидат в мастера  спорта).</a:t>
            </a:r>
          </a:p>
          <a:p>
            <a:pPr>
              <a:lnSpc>
                <a:spcPct val="101000"/>
              </a:lnSpc>
              <a:spcBef>
                <a:spcPts val="1085"/>
              </a:spcBef>
            </a:pPr>
            <a:r>
              <a:rPr lang="ru-RU" altLang="ru-RU">
                <a:ea typeface="Calibri" pitchFamily="34" charset="0"/>
                <a:cs typeface="Calibri" pitchFamily="34" charset="0"/>
              </a:rPr>
              <a:t>В 1986 году возвращаясь с соревнований из  Эстонии, в автокатастрофе получил тяжелую  </a:t>
            </a:r>
            <a:r>
              <a:rPr lang="ru-RU" altLang="ru-RU" b="1">
                <a:ea typeface="Calibri" pitchFamily="34" charset="0"/>
                <a:cs typeface="Calibri" pitchFamily="34" charset="0"/>
              </a:rPr>
              <a:t>травму с перелом грудных позвонков</a:t>
            </a:r>
            <a:r>
              <a:rPr lang="ru-RU" altLang="ru-RU">
                <a:ea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101000"/>
              </a:lnSpc>
              <a:spcBef>
                <a:spcPts val="1085"/>
              </a:spcBef>
            </a:pPr>
            <a:r>
              <a:rPr lang="ru-RU" altLang="ru-RU">
                <a:ea typeface="Calibri" pitchFamily="34" charset="0"/>
                <a:cs typeface="Calibri" pitchFamily="34" charset="0"/>
              </a:rPr>
              <a:t>В 1990 году вернулся в большой спорт:  участник пяти Летних и призер четырех</a:t>
            </a:r>
          </a:p>
          <a:p>
            <a:pPr>
              <a:spcBef>
                <a:spcPts val="22"/>
              </a:spcBef>
            </a:pPr>
            <a:r>
              <a:rPr lang="ru-RU" altLang="ru-RU">
                <a:ea typeface="Calibri" pitchFamily="34" charset="0"/>
                <a:cs typeface="Calibri" pitchFamily="34" charset="0"/>
              </a:rPr>
              <a:t>Зимних Паралимпийских игр (1992 – 2010 гг.)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3568" y="4685340"/>
            <a:ext cx="2808311" cy="1808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11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3441"/>
              </a:lnSpc>
            </a:pPr>
            <a:r>
              <a:rPr lang="ru-RU" altLang="ru-RU" sz="2900" b="1" dirty="0">
                <a:ea typeface="Calibri" pitchFamily="34" charset="0"/>
                <a:cs typeface="Calibri" pitchFamily="34" charset="0"/>
              </a:rPr>
              <a:t>Сергей  Валентинович  ШИЛОВ</a:t>
            </a:r>
            <a:endParaRPr lang="ru-RU" altLang="ru-RU" sz="2900" dirty="0">
              <a:ea typeface="Calibri" pitchFamily="34" charset="0"/>
              <a:cs typeface="Calibri" pitchFamily="34" charset="0"/>
            </a:endParaRPr>
          </a:p>
          <a:p>
            <a:pPr>
              <a:spcBef>
                <a:spcPts val="866"/>
              </a:spcBef>
            </a:pPr>
            <a:r>
              <a:rPr lang="ru-RU" altLang="ru-RU" sz="2500" b="1" dirty="0">
                <a:ea typeface="Calibri" pitchFamily="34" charset="0"/>
                <a:cs typeface="Calibri" pitchFamily="34" charset="0"/>
              </a:rPr>
              <a:t>(род. в 1970 г.)</a:t>
            </a:r>
            <a:endParaRPr lang="ru-RU" altLang="ru-RU" sz="2500" dirty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35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ifedesign.com.tr/live/images/dunya-life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" y="0"/>
            <a:ext cx="91440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02816" y="116633"/>
            <a:ext cx="77724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kern="0" dirty="0" smtClean="0">
                <a:solidFill>
                  <a:srgbClr val="C00000"/>
                </a:solidFill>
              </a:rPr>
              <a:t>Общемировые цели</a:t>
            </a:r>
            <a:endParaRPr lang="ru-RU" kern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445224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ДЕМОНСТРАЦИЯ АНИМАЦИОННОГО ФИЛЬМА СЭРА КЕНА РОБИНСОНА, КОТОРЫЙ ПРЕДСТАВЛЯЕТ ОБЩЕМИРОВЫЕ ЦЕЛИ.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129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5616" y="4610420"/>
            <a:ext cx="1885777" cy="872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 indent="2413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3441"/>
              </a:lnSpc>
            </a:pPr>
            <a:r>
              <a:rPr lang="ru-RU" altLang="ru-RU" sz="2900" b="1" dirty="0">
                <a:ea typeface="Calibri" pitchFamily="34" charset="0"/>
                <a:cs typeface="Calibri" pitchFamily="34" charset="0"/>
              </a:rPr>
              <a:t>Диана  ГУРЦКАЯ</a:t>
            </a:r>
            <a:endParaRPr lang="ru-RU" altLang="ru-RU" sz="290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5248275" y="254000"/>
            <a:ext cx="3895725" cy="1019175"/>
          </a:xfrm>
        </p:spPr>
        <p:txBody>
          <a:bodyPr vert="horz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321534" indent="-310399"/>
            <a:r>
              <a:rPr lang="ru-RU" altLang="ru-RU" sz="2100">
                <a:latin typeface="Calibri" pitchFamily="34" charset="0"/>
                <a:ea typeface="Calibri" pitchFamily="34" charset="0"/>
                <a:cs typeface="Calibri" pitchFamily="34" charset="0"/>
              </a:rPr>
              <a:t>Российская эстрадная певица и  общественный деятель,  Заслуженная артистка России.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99596" y="1419145"/>
            <a:ext cx="4392812" cy="516821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66713" indent="-3540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1000"/>
              </a:lnSpc>
            </a:pPr>
            <a:r>
              <a:rPr lang="ru-RU" altLang="ru-RU">
                <a:ea typeface="Calibri" pitchFamily="34" charset="0"/>
                <a:cs typeface="Calibri" pitchFamily="34" charset="0"/>
              </a:rPr>
              <a:t>От рождения </a:t>
            </a:r>
            <a:r>
              <a:rPr lang="ru-RU" altLang="ru-RU" b="1">
                <a:ea typeface="Calibri" pitchFamily="34" charset="0"/>
                <a:cs typeface="Calibri" pitchFamily="34" charset="0"/>
              </a:rPr>
              <a:t>незрячая</a:t>
            </a:r>
            <a:r>
              <a:rPr lang="ru-RU" altLang="ru-RU">
                <a:ea typeface="Calibri" pitchFamily="34" charset="0"/>
                <a:cs typeface="Calibri" pitchFamily="34" charset="0"/>
              </a:rPr>
              <a:t>. Окончила школу-­‐  интернат для незрячих и слабовидящих  детей в Тбилиси.</a:t>
            </a:r>
          </a:p>
          <a:p>
            <a:pPr algn="just">
              <a:lnSpc>
                <a:spcPct val="101000"/>
              </a:lnSpc>
            </a:pPr>
            <a:r>
              <a:rPr lang="ru-RU" altLang="ru-RU">
                <a:ea typeface="Calibri" pitchFamily="34" charset="0"/>
                <a:cs typeface="Calibri" pitchFamily="34" charset="0"/>
              </a:rPr>
              <a:t>Одновременно убедила преподавателей  музыкальной школы, что сможет учиться  игре на фортепиано.</a:t>
            </a:r>
          </a:p>
          <a:p>
            <a:pPr>
              <a:lnSpc>
                <a:spcPct val="101000"/>
              </a:lnSpc>
              <a:spcBef>
                <a:spcPts val="1085"/>
              </a:spcBef>
            </a:pPr>
            <a:r>
              <a:rPr lang="ru-RU" altLang="ru-RU">
                <a:ea typeface="Calibri" pitchFamily="34" charset="0"/>
                <a:cs typeface="Calibri" pitchFamily="34" charset="0"/>
              </a:rPr>
              <a:t>В 1995 стала одним из победителей  музыкального конкурса «Ялта — Москва</a:t>
            </a:r>
          </a:p>
          <a:p>
            <a:pPr algn="just">
              <a:spcBef>
                <a:spcPts val="22"/>
              </a:spcBef>
            </a:pPr>
            <a:r>
              <a:rPr lang="ru-RU" altLang="ru-RU">
                <a:ea typeface="Calibri" pitchFamily="34" charset="0"/>
                <a:cs typeface="Calibri" pitchFamily="34" charset="0"/>
              </a:rPr>
              <a:t>— Транзит».</a:t>
            </a:r>
          </a:p>
          <a:p>
            <a:pPr>
              <a:lnSpc>
                <a:spcPct val="101000"/>
              </a:lnSpc>
              <a:spcBef>
                <a:spcPts val="1085"/>
              </a:spcBef>
            </a:pPr>
            <a:r>
              <a:rPr lang="ru-RU" altLang="ru-RU">
                <a:ea typeface="Calibri" pitchFamily="34" charset="0"/>
                <a:cs typeface="Calibri" pitchFamily="34" charset="0"/>
              </a:rPr>
              <a:t>Окончила Эстрадное отделение московского  Музыкального училища имени Гнесиных,  окончила Институт современного  искусства и поступила в магистратуру  факультета искусств МГУ им. Ломоносова.</a:t>
            </a:r>
          </a:p>
          <a:p>
            <a:pPr>
              <a:lnSpc>
                <a:spcPts val="2630"/>
              </a:lnSpc>
              <a:spcBef>
                <a:spcPts val="153"/>
              </a:spcBef>
            </a:pPr>
            <a:r>
              <a:rPr lang="ru-RU" altLang="ru-RU">
                <a:ea typeface="Calibri" pitchFamily="34" charset="0"/>
                <a:cs typeface="Calibri" pitchFamily="34" charset="0"/>
              </a:rPr>
              <a:t>Записала 4 альбома и 9 клипов.  Посол «Сочи – 2014».</a:t>
            </a:r>
          </a:p>
        </p:txBody>
      </p:sp>
      <p:sp>
        <p:nvSpPr>
          <p:cNvPr id="11269" name="object 5"/>
          <p:cNvSpPr>
            <a:spLocks noChangeArrowheads="1"/>
          </p:cNvSpPr>
          <p:nvPr/>
        </p:nvSpPr>
        <p:spPr bwMode="auto">
          <a:xfrm>
            <a:off x="525346" y="207469"/>
            <a:ext cx="3505019" cy="396496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488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42918"/>
            <a:ext cx="56436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Слепые музыканты:</a:t>
            </a:r>
          </a:p>
          <a:p>
            <a:endParaRPr lang="ru-RU" dirty="0" smtClean="0"/>
          </a:p>
          <a:p>
            <a:r>
              <a:rPr lang="ru-RU" i="1" dirty="0" smtClean="0"/>
              <a:t>Джордж </a:t>
            </a:r>
            <a:r>
              <a:rPr lang="ru-RU" i="1" dirty="0" err="1" smtClean="0"/>
              <a:t>Ширинг</a:t>
            </a:r>
            <a:r>
              <a:rPr lang="ru-RU" i="1" dirty="0" smtClean="0"/>
              <a:t> </a:t>
            </a:r>
            <a:r>
              <a:rPr lang="ru-RU" dirty="0" smtClean="0"/>
              <a:t>— английский музыкант, композитор и виртуоз фортепиано, </a:t>
            </a:r>
          </a:p>
          <a:p>
            <a:endParaRPr lang="ru-RU" dirty="0" smtClean="0"/>
          </a:p>
          <a:p>
            <a:r>
              <a:rPr lang="ru-RU" i="1" dirty="0" err="1" smtClean="0"/>
              <a:t>Андреа</a:t>
            </a:r>
            <a:r>
              <a:rPr lang="ru-RU" i="1" dirty="0" smtClean="0"/>
              <a:t> </a:t>
            </a:r>
            <a:r>
              <a:rPr lang="ru-RU" i="1" dirty="0" err="1" smtClean="0"/>
              <a:t>Бочелли</a:t>
            </a:r>
            <a:r>
              <a:rPr lang="ru-RU" dirty="0" smtClean="0"/>
              <a:t>— итальянский оперный певец,</a:t>
            </a:r>
          </a:p>
          <a:p>
            <a:endParaRPr lang="ru-RU" dirty="0" smtClean="0"/>
          </a:p>
          <a:p>
            <a:r>
              <a:rPr lang="ru-RU" i="1" dirty="0" smtClean="0"/>
              <a:t>Диана </a:t>
            </a:r>
            <a:r>
              <a:rPr lang="ru-RU" i="1" dirty="0" err="1" smtClean="0"/>
              <a:t>Гурцкая</a:t>
            </a:r>
            <a:r>
              <a:rPr lang="en-US" i="1" dirty="0" smtClean="0"/>
              <a:t> </a:t>
            </a:r>
            <a:r>
              <a:rPr lang="ru-RU" i="1" dirty="0" smtClean="0"/>
              <a:t> </a:t>
            </a:r>
            <a:r>
              <a:rPr lang="ru-RU" dirty="0" smtClean="0"/>
              <a:t>-  российская эстрадная певица.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3" name="Рисунок 2" descr="7325595.jpg"/>
          <p:cNvPicPr>
            <a:picLocks noChangeAspect="1"/>
          </p:cNvPicPr>
          <p:nvPr/>
        </p:nvPicPr>
        <p:blipFill>
          <a:blip r:embed="rId2"/>
          <a:srcRect r="4950" b="4950"/>
          <a:stretch>
            <a:fillRect/>
          </a:stretch>
        </p:blipFill>
        <p:spPr>
          <a:xfrm>
            <a:off x="6143636" y="357166"/>
            <a:ext cx="250033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857628"/>
            <a:ext cx="4038000" cy="2519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568" y="3060610"/>
            <a:ext cx="3581397" cy="3487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4294" y="269422"/>
            <a:ext cx="5066124" cy="604685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66713" indent="-3540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543"/>
              </a:lnSpc>
            </a:pPr>
            <a:r>
              <a:rPr lang="ru-RU" altLang="ru-RU" sz="2100" b="1">
                <a:ea typeface="Calibri" pitchFamily="34" charset="0"/>
                <a:cs typeface="Calibri" pitchFamily="34" charset="0"/>
              </a:rPr>
              <a:t>Австралийский христианский  проповедник и общественный деятель.</a:t>
            </a:r>
            <a:endParaRPr lang="ru-RU" altLang="ru-RU" sz="2100">
              <a:ea typeface="Calibri" pitchFamily="34" charset="0"/>
              <a:cs typeface="Calibri" pitchFamily="34" charset="0"/>
            </a:endParaRPr>
          </a:p>
          <a:p>
            <a:pPr>
              <a:spcBef>
                <a:spcPts val="1052"/>
              </a:spcBef>
            </a:pPr>
            <a:r>
              <a:rPr lang="ru-RU" altLang="ru-RU">
                <a:ea typeface="Calibri" pitchFamily="34" charset="0"/>
                <a:cs typeface="Calibri" pitchFamily="34" charset="0"/>
              </a:rPr>
              <a:t>Всемирно известный «</a:t>
            </a:r>
            <a:r>
              <a:rPr lang="ru-RU" altLang="ru-RU" i="1">
                <a:ea typeface="Calibri" pitchFamily="34" charset="0"/>
                <a:cs typeface="Calibri" pitchFamily="34" charset="0"/>
              </a:rPr>
              <a:t>мотивационный спикер</a:t>
            </a:r>
            <a:r>
              <a:rPr lang="ru-RU" altLang="ru-RU">
                <a:ea typeface="Calibri" pitchFamily="34" charset="0"/>
                <a:cs typeface="Calibri" pitchFamily="34" charset="0"/>
              </a:rPr>
              <a:t>».</a:t>
            </a:r>
          </a:p>
          <a:p>
            <a:pPr>
              <a:lnSpc>
                <a:spcPct val="101000"/>
              </a:lnSpc>
            </a:pPr>
            <a:r>
              <a:rPr lang="ru-RU" altLang="ru-RU">
                <a:ea typeface="Calibri" pitchFamily="34" charset="0"/>
                <a:cs typeface="Calibri" pitchFamily="34" charset="0"/>
              </a:rPr>
              <a:t>Его выступления обращены к детям и молодёжи,  в надежде на активизацию в них поиска смысла  жизни и развития своих способностей.</a:t>
            </a:r>
          </a:p>
          <a:p>
            <a:pPr>
              <a:lnSpc>
                <a:spcPct val="101000"/>
              </a:lnSpc>
              <a:spcBef>
                <a:spcPts val="548"/>
              </a:spcBef>
            </a:pPr>
            <a:r>
              <a:rPr lang="ru-RU" altLang="ru-RU">
                <a:ea typeface="Calibri" pitchFamily="34" charset="0"/>
                <a:cs typeface="Calibri" pitchFamily="34" charset="0"/>
              </a:rPr>
              <a:t>Родился с синдромом тетраамелии (</a:t>
            </a:r>
            <a:r>
              <a:rPr lang="ru-RU" altLang="ru-RU" b="1">
                <a:ea typeface="Calibri" pitchFamily="34" charset="0"/>
                <a:cs typeface="Calibri" pitchFamily="34" charset="0"/>
              </a:rPr>
              <a:t>редкое  наследственное заболевание, приводящее к  отсутствию четырёх конечностей</a:t>
            </a:r>
            <a:r>
              <a:rPr lang="ru-RU" altLang="ru-RU">
                <a:ea typeface="Calibri" pitchFamily="34" charset="0"/>
                <a:cs typeface="Calibri" pitchFamily="34" charset="0"/>
              </a:rPr>
              <a:t>).</a:t>
            </a:r>
          </a:p>
          <a:p>
            <a:pPr>
              <a:lnSpc>
                <a:spcPct val="101000"/>
              </a:lnSpc>
              <a:spcBef>
                <a:spcPts val="548"/>
              </a:spcBef>
            </a:pPr>
            <a:r>
              <a:rPr lang="ru-RU" altLang="ru-RU">
                <a:ea typeface="Calibri" pitchFamily="34" charset="0"/>
                <a:cs typeface="Calibri" pitchFamily="34" charset="0"/>
              </a:rPr>
              <a:t>В 2005 году номинирован на премию «Молодой  австралиец года».</a:t>
            </a:r>
          </a:p>
          <a:p>
            <a:pPr>
              <a:lnSpc>
                <a:spcPct val="101000"/>
              </a:lnSpc>
              <a:spcBef>
                <a:spcPts val="548"/>
              </a:spcBef>
            </a:pPr>
            <a:r>
              <a:rPr lang="ru-RU" altLang="ru-RU">
                <a:ea typeface="Calibri" pitchFamily="34" charset="0"/>
                <a:cs typeface="Calibri" pitchFamily="34" charset="0"/>
              </a:rPr>
              <a:t>В 2009 году снимается в фильме «Цирк бабочек»,  рассказывающем об Уилле, человеке без  конечностей, и о его судьбе.</a:t>
            </a:r>
          </a:p>
          <a:p>
            <a:pPr>
              <a:lnSpc>
                <a:spcPct val="101000"/>
              </a:lnSpc>
              <a:spcBef>
                <a:spcPts val="548"/>
              </a:spcBef>
            </a:pPr>
            <a:r>
              <a:rPr lang="ru-RU" altLang="ru-RU">
                <a:ea typeface="Calibri" pitchFamily="34" charset="0"/>
                <a:cs typeface="Calibri" pitchFamily="34" charset="0"/>
              </a:rPr>
              <a:t>Он объездил более 45 стран, выступая в школах,  университетах. Участвует в телешоу и пишет  книги.</a:t>
            </a:r>
          </a:p>
          <a:p>
            <a:pPr>
              <a:lnSpc>
                <a:spcPct val="101000"/>
              </a:lnSpc>
              <a:spcBef>
                <a:spcPts val="548"/>
              </a:spcBef>
            </a:pPr>
            <a:r>
              <a:rPr lang="ru-RU" altLang="ru-RU">
                <a:ea typeface="Calibri" pitchFamily="34" charset="0"/>
                <a:cs typeface="Calibri" pitchFamily="34" charset="0"/>
              </a:rPr>
              <a:t>12 февраля 2012 года женился, а 14 февраля 2013  года в его семье родился сын.</a:t>
            </a:r>
          </a:p>
        </p:txBody>
      </p:sp>
      <p:sp>
        <p:nvSpPr>
          <p:cNvPr id="12291" name="object 3"/>
          <p:cNvSpPr>
            <a:spLocks noChangeArrowheads="1"/>
          </p:cNvSpPr>
          <p:nvPr/>
        </p:nvSpPr>
        <p:spPr bwMode="auto">
          <a:xfrm>
            <a:off x="525347" y="207469"/>
            <a:ext cx="2868359" cy="458016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" name="object 4"/>
          <p:cNvSpPr txBox="1"/>
          <p:nvPr/>
        </p:nvSpPr>
        <p:spPr>
          <a:xfrm>
            <a:off x="879649" y="4839501"/>
            <a:ext cx="2026721" cy="185948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4413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3441"/>
              </a:lnSpc>
            </a:pPr>
            <a:r>
              <a:rPr lang="ru-RU" altLang="ru-RU" sz="2900" b="1">
                <a:ea typeface="Calibri" pitchFamily="34" charset="0"/>
                <a:cs typeface="Calibri" pitchFamily="34" charset="0"/>
              </a:rPr>
              <a:t>Нико  ВУЙЧИЧ</a:t>
            </a:r>
            <a:endParaRPr lang="ru-RU" altLang="ru-RU" sz="2900"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ts val="1732"/>
              </a:spcBef>
            </a:pPr>
            <a:r>
              <a:rPr lang="ru-RU" altLang="ru-RU" sz="2500" b="1">
                <a:ea typeface="Calibri" pitchFamily="34" charset="0"/>
                <a:cs typeface="Calibri" pitchFamily="34" charset="0"/>
              </a:rPr>
              <a:t>(род. в 1982 г.)</a:t>
            </a:r>
            <a:endParaRPr lang="ru-RU" altLang="ru-RU" sz="250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490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67151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/>
              <a:t>Российские актеры </a:t>
            </a:r>
            <a:r>
              <a:rPr lang="ru-RU" sz="1700" i="1" dirty="0" smtClean="0"/>
              <a:t>Юрий Никулин </a:t>
            </a:r>
            <a:r>
              <a:rPr lang="ru-RU" sz="1700" dirty="0" smtClean="0"/>
              <a:t>и </a:t>
            </a:r>
            <a:r>
              <a:rPr lang="ru-RU" sz="1700" i="1" dirty="0" smtClean="0"/>
              <a:t>Михаил Боярский,</a:t>
            </a:r>
          </a:p>
          <a:p>
            <a:pPr algn="just"/>
            <a:r>
              <a:rPr lang="ru-RU" sz="1700" dirty="0" smtClean="0"/>
              <a:t>Американский писатель </a:t>
            </a:r>
            <a:r>
              <a:rPr lang="ru-RU" sz="1700" i="1" dirty="0" smtClean="0"/>
              <a:t>Эрнст Хемингуэй,</a:t>
            </a:r>
            <a:r>
              <a:rPr lang="ru-RU" sz="1700" b="1" dirty="0" smtClean="0"/>
              <a:t> </a:t>
            </a:r>
            <a:endParaRPr lang="ru-RU" sz="1700" dirty="0" smtClean="0"/>
          </a:p>
          <a:p>
            <a:pPr algn="just"/>
            <a:r>
              <a:rPr lang="ru-RU" sz="1700" dirty="0" smtClean="0"/>
              <a:t>Знаменитый американский рок-певец  </a:t>
            </a:r>
            <a:r>
              <a:rPr lang="ru-RU" sz="1700" i="1" dirty="0" smtClean="0"/>
              <a:t>Элвис Пресли,</a:t>
            </a:r>
          </a:p>
          <a:p>
            <a:pPr algn="just"/>
            <a:r>
              <a:rPr lang="ru-RU" sz="1700" dirty="0" smtClean="0"/>
              <a:t>Всемирно известный американский изобретатель </a:t>
            </a:r>
            <a:r>
              <a:rPr lang="ru-RU" sz="1700" i="1" dirty="0" smtClean="0"/>
              <a:t>Томас Эдисон</a:t>
            </a:r>
            <a:r>
              <a:rPr lang="ru-RU" sz="1700" b="1" dirty="0" smtClean="0"/>
              <a:t>,</a:t>
            </a:r>
          </a:p>
          <a:p>
            <a:pPr algn="just"/>
            <a:r>
              <a:rPr lang="ru-RU" sz="1700" dirty="0" smtClean="0"/>
              <a:t>Великий русский певец </a:t>
            </a:r>
            <a:r>
              <a:rPr lang="ru-RU" sz="1700" i="1" dirty="0" smtClean="0"/>
              <a:t>Федор Шаляпин</a:t>
            </a:r>
            <a:r>
              <a:rPr lang="ru-RU" sz="1700" dirty="0" smtClean="0"/>
              <a:t>, </a:t>
            </a:r>
          </a:p>
          <a:p>
            <a:pPr algn="just">
              <a:buFontTx/>
              <a:buChar char="-"/>
            </a:pPr>
            <a:r>
              <a:rPr lang="ru-RU" sz="1700" dirty="0" smtClean="0"/>
              <a:t> известные деятели  науки и культуры</a:t>
            </a:r>
          </a:p>
          <a:p>
            <a:pPr algn="just"/>
            <a:r>
              <a:rPr lang="ru-RU" sz="1700" dirty="0" smtClean="0"/>
              <a:t>  с сахарным диабетом.</a:t>
            </a:r>
          </a:p>
          <a:p>
            <a:pPr algn="just"/>
            <a:endParaRPr lang="ru-RU" sz="1700" dirty="0"/>
          </a:p>
        </p:txBody>
      </p:sp>
      <p:pic>
        <p:nvPicPr>
          <p:cNvPr id="3" name="Рисунок 2" descr="474190818524f71036630a181664e60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568066"/>
            <a:ext cx="4392853" cy="3132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0_46746_d032cb57_XL.jpg"/>
          <p:cNvPicPr>
            <a:picLocks noChangeAspect="1"/>
          </p:cNvPicPr>
          <p:nvPr/>
        </p:nvPicPr>
        <p:blipFill>
          <a:blip r:embed="rId3"/>
          <a:srcRect r="12821"/>
          <a:stretch>
            <a:fillRect/>
          </a:stretch>
        </p:blipFill>
        <p:spPr>
          <a:xfrm>
            <a:off x="4788024" y="1533347"/>
            <a:ext cx="2143140" cy="1933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476px-Edison_and_phonograph_edit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98" y="2500282"/>
            <a:ext cx="3332323" cy="420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mihail-boyarskiy_11427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214290"/>
            <a:ext cx="1836414" cy="228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42913"/>
            <a:r>
              <a:rPr lang="ru-RU" sz="1500" dirty="0" smtClean="0"/>
              <a:t>	Любое из перечисленных заболеваний является испытанием для человека, но оно также тренирует силу воли и  учит ответственности за себя и своих близких, что часто помогает добиться в жизни успеха.</a:t>
            </a:r>
          </a:p>
          <a:p>
            <a:pPr algn="just" defTabSz="360363"/>
            <a:r>
              <a:rPr lang="ru-RU" sz="1500" dirty="0" smtClean="0"/>
              <a:t>	Как известно, у людей с плохим зрением обострены другие чувства, обычно, слух.  У людей с ДЦП и глухонемых часто обнаруживаются способности к творчеству.</a:t>
            </a:r>
          </a:p>
          <a:p>
            <a:pPr algn="just"/>
            <a:r>
              <a:rPr lang="ru-RU" sz="1500" dirty="0" smtClean="0"/>
              <a:t>Люди с инвалидностью могут ходить в школу, иметь работу, жениться, поддерживать семью и жить в собственном доме. Они могут быть ограничены физически, но они безграничны в своих способностях, талантах и стремлении к самовыражению. Благодаря огромной силе духа и воли, эти люди могут добиться успехов в самых разнообразных сферах: науке, бизнесе, художественном творчестве, искусстве, спорте.</a:t>
            </a:r>
          </a:p>
          <a:p>
            <a:pPr algn="just" defTabSz="360363"/>
            <a:r>
              <a:rPr lang="ru-RU" sz="1500" dirty="0" smtClean="0"/>
              <a:t>	Очень часто люди с ограниченными физическими возможностями могут достигнуть большего, чем совершенно здоровые люди. Уже много лет проводятся различные спортивные соревнования для </a:t>
            </a:r>
            <a:r>
              <a:rPr lang="ru-RU" sz="1500" dirty="0"/>
              <a:t>людей с инвалидностью </a:t>
            </a:r>
            <a:r>
              <a:rPr lang="ru-RU" sz="1500" dirty="0" smtClean="0"/>
              <a:t>и специальные Олимпийские игры. И инвалиды-спортсмены часто показывают результаты, которые далеко не каждый здоровый человек может достичь даже упорными тренировками!</a:t>
            </a:r>
          </a:p>
          <a:p>
            <a:pPr algn="just"/>
            <a:endParaRPr lang="ru-RU" sz="1500" dirty="0" smtClean="0"/>
          </a:p>
          <a:p>
            <a:pPr algn="just"/>
            <a:r>
              <a:rPr lang="ru-RU" sz="1500" dirty="0" smtClean="0"/>
              <a:t> </a:t>
            </a:r>
          </a:p>
          <a:p>
            <a:pPr algn="just"/>
            <a:endParaRPr lang="ru-RU" sz="1500" dirty="0" smtClean="0"/>
          </a:p>
          <a:p>
            <a:pPr algn="just"/>
            <a:endParaRPr lang="ru-RU" sz="1500" dirty="0"/>
          </a:p>
        </p:txBody>
      </p:sp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786190"/>
            <a:ext cx="285752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nval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857627"/>
            <a:ext cx="3357586" cy="2803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x_2dd456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869" y="3714752"/>
            <a:ext cx="2152387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86487"/>
            <a:ext cx="4857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Параолимпийские игры.</a:t>
            </a:r>
          </a:p>
          <a:p>
            <a:pPr algn="just"/>
            <a:endParaRPr lang="ru-RU" dirty="0" smtClean="0"/>
          </a:p>
          <a:p>
            <a:pPr algn="just" defTabSz="360363"/>
            <a:r>
              <a:rPr lang="ru-RU" dirty="0" smtClean="0"/>
              <a:t>	Кроме Олимпийских игр есть еще и «Олимпиада номер два» – </a:t>
            </a:r>
            <a:r>
              <a:rPr lang="ru-RU" b="1" dirty="0" err="1" smtClean="0"/>
              <a:t>Параолимпиада</a:t>
            </a:r>
            <a:r>
              <a:rPr lang="ru-RU" dirty="0" smtClean="0"/>
              <a:t>. Это спортивные соревнования между </a:t>
            </a:r>
            <a:r>
              <a:rPr lang="ru-RU" dirty="0" smtClean="0"/>
              <a:t>людьми </a:t>
            </a:r>
            <a:r>
              <a:rPr lang="ru-RU" dirty="0"/>
              <a:t>с инвалидностью </a:t>
            </a:r>
            <a:r>
              <a:rPr lang="ru-RU" dirty="0" smtClean="0"/>
              <a:t>и спортсменами с ограниченными физическими возможностями</a:t>
            </a:r>
          </a:p>
          <a:p>
            <a:pPr algn="just"/>
            <a:endParaRPr lang="ru-RU" b="1" i="1" u="sng" dirty="0" smtClean="0"/>
          </a:p>
          <a:p>
            <a:pPr algn="just"/>
            <a:endParaRPr lang="ru-RU" b="1" i="1" u="sng" dirty="0" smtClean="0"/>
          </a:p>
        </p:txBody>
      </p:sp>
      <p:pic>
        <p:nvPicPr>
          <p:cNvPr id="5" name="Рисунок 4" descr="458507_M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45" y="3357562"/>
            <a:ext cx="5461039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tseremoniya_otkrytiya_x_zimnih_paraolimpiyskih_igr_thumb_fed_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785794"/>
            <a:ext cx="3251200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800px-I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020" y="4000504"/>
            <a:ext cx="2774464" cy="19733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42918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60363"/>
            <a:r>
              <a:rPr lang="ru-RU" sz="1600" dirty="0" smtClean="0"/>
              <a:t>	Легкая атлетика. Велосипедный спорт. Фехтование. Дзюдо. Тяжелая атлетика. Стрельба из лука. Лыжный кросс.  Хоккей с шайбой. </a:t>
            </a:r>
            <a:endParaRPr lang="ru-RU" sz="1600" dirty="0"/>
          </a:p>
        </p:txBody>
      </p:sp>
      <p:pic>
        <p:nvPicPr>
          <p:cNvPr id="3" name="Рисунок 2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825228"/>
            <a:ext cx="4824536" cy="2918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96764"/>
            <a:ext cx="3079750" cy="2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en_invalidov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19" y="1576913"/>
            <a:ext cx="1705105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28596" y="214290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Параолимпийские</a:t>
            </a:r>
            <a:r>
              <a:rPr lang="ru-RU" b="1" dirty="0" smtClean="0"/>
              <a:t> виды спорта.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 t="6071" r="1298" b="12500"/>
          <a:stretch>
            <a:fillRect/>
          </a:stretch>
        </p:blipFill>
        <p:spPr bwMode="auto">
          <a:xfrm>
            <a:off x="6143636" y="571479"/>
            <a:ext cx="2667009" cy="3077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araolimpijci-542x40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167765" y="3825228"/>
            <a:ext cx="3883409" cy="2916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d07c61fd264d5297a011ac4a7f7c776_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8572528" cy="532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14348" y="500042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Футбол. Настольный теннис. Баскетбол . Регби . Волейбол. Теннис . Выездка. Плаванье. 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3_210310_005_PO.jpg"/>
          <p:cNvPicPr>
            <a:picLocks noChangeAspect="1"/>
          </p:cNvPicPr>
          <p:nvPr/>
        </p:nvPicPr>
        <p:blipFill>
          <a:blip r:embed="rId2"/>
          <a:srcRect b="2955"/>
          <a:stretch>
            <a:fillRect/>
          </a:stretch>
        </p:blipFill>
        <p:spPr>
          <a:xfrm>
            <a:off x="1000100" y="285728"/>
            <a:ext cx="7200117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4348" y="5286388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60363"/>
            <a:r>
              <a:rPr lang="ru-RU" dirty="0" smtClean="0"/>
              <a:t>	Параолимпиада-2010 в Ванкувере: российские спортсмены принимали участие в  в лыжных гонках, биатлоне и горных лыжах. </a:t>
            </a:r>
          </a:p>
          <a:p>
            <a:pPr algn="just" defTabSz="360363"/>
            <a:r>
              <a:rPr lang="ru-RU" dirty="0" smtClean="0"/>
              <a:t>	По итогам игр сборная России заняла II общекомандное место, завоевав 12 золотых, 16 серебряных и 10 бронзовых медалей.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44624"/>
            <a:ext cx="4857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   </a:t>
            </a:r>
            <a:r>
              <a:rPr lang="en-US" sz="1600" dirty="0" smtClean="0"/>
              <a:t>3 </a:t>
            </a:r>
            <a:r>
              <a:rPr lang="ru-RU" sz="1600" dirty="0" smtClean="0"/>
              <a:t>декабря – </a:t>
            </a:r>
            <a:r>
              <a:rPr lang="ru-RU" sz="1600" b="1" dirty="0" smtClean="0"/>
              <a:t>Международный день инвалидов</a:t>
            </a:r>
            <a:endParaRPr lang="ru-RU" sz="1600" dirty="0" smtClean="0"/>
          </a:p>
          <a:p>
            <a:pPr algn="just"/>
            <a:endParaRPr lang="ru-RU" sz="1600" dirty="0" smtClean="0"/>
          </a:p>
          <a:p>
            <a:pPr algn="just" defTabSz="360363"/>
            <a:r>
              <a:rPr lang="ru-RU" sz="1600" dirty="0" smtClean="0"/>
              <a:t>	Цель, ради которой этот день был провозглашен, – полное и равное соблюдение прав человека и участие </a:t>
            </a:r>
            <a:r>
              <a:rPr lang="ru-RU" sz="1600" dirty="0" smtClean="0"/>
              <a:t>людей с инвалидностью </a:t>
            </a:r>
            <a:r>
              <a:rPr lang="ru-RU" sz="1600" dirty="0" smtClean="0"/>
              <a:t>в жизни общества. Для защиты прав и интересов </a:t>
            </a:r>
            <a:r>
              <a:rPr lang="ru-RU" sz="1600" dirty="0"/>
              <a:t>людей с инвалидностью в </a:t>
            </a:r>
            <a:r>
              <a:rPr lang="ru-RU" sz="1600" dirty="0" smtClean="0"/>
              <a:t>созданы сообщества – ВОИ, ВОС, ВОГ.</a:t>
            </a:r>
          </a:p>
          <a:p>
            <a:pPr algn="just"/>
            <a:endParaRPr lang="ru-RU" sz="1600" dirty="0" smtClean="0"/>
          </a:p>
          <a:p>
            <a:pPr algn="just" defTabSz="360363"/>
            <a:r>
              <a:rPr lang="ru-RU" sz="1600" dirty="0" smtClean="0"/>
              <a:t>	К сожалению, жизнь </a:t>
            </a:r>
            <a:r>
              <a:rPr lang="ru-RU" sz="1600" dirty="0"/>
              <a:t>людей с инвалидностью </a:t>
            </a:r>
            <a:r>
              <a:rPr lang="ru-RU" sz="1600" dirty="0" smtClean="0"/>
              <a:t>продолжает оставаться очень трудной.  Пока в России есть еще множество проблем, которые лишают </a:t>
            </a:r>
            <a:r>
              <a:rPr lang="ru-RU" sz="1600" dirty="0"/>
              <a:t>людей с инвалидностью </a:t>
            </a:r>
            <a:r>
              <a:rPr lang="ru-RU" sz="1600" dirty="0" smtClean="0"/>
              <a:t>возможности вести полноценный образ жизни и изолируют их от общества, оставляя один на один со своим несчастьем.</a:t>
            </a:r>
          </a:p>
          <a:p>
            <a:pPr algn="just"/>
            <a:endParaRPr lang="ru-RU" sz="1600" dirty="0" smtClean="0"/>
          </a:p>
        </p:txBody>
      </p:sp>
      <p:pic>
        <p:nvPicPr>
          <p:cNvPr id="5" name="Рисунок 4" descr="c2afa212e539b92c138634d26d60db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942" y="1340269"/>
            <a:ext cx="3828790" cy="2672495"/>
          </a:xfrm>
          <a:prstGeom prst="rect">
            <a:avLst/>
          </a:prstGeom>
        </p:spPr>
      </p:pic>
      <p:pic>
        <p:nvPicPr>
          <p:cNvPr id="4" name="Рисунок 3" descr="19842.jpg"/>
          <p:cNvPicPr>
            <a:picLocks noChangeAspect="1"/>
          </p:cNvPicPr>
          <p:nvPr/>
        </p:nvPicPr>
        <p:blipFill>
          <a:blip r:embed="rId3"/>
          <a:srcRect t="16157" b="12754"/>
          <a:stretch>
            <a:fillRect/>
          </a:stretch>
        </p:blipFill>
        <p:spPr>
          <a:xfrm>
            <a:off x="285721" y="4357694"/>
            <a:ext cx="4071966" cy="1630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7687" y="4012764"/>
            <a:ext cx="44291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60363"/>
            <a:r>
              <a:rPr lang="ru-RU" sz="1600" dirty="0" smtClean="0"/>
              <a:t>	Люди с ограниченными возможностями не просят проявлять к ним жалость. Они считают себя равноправными членами общества, хотя и нуждаются иногда в помощи окружающих людей. </a:t>
            </a:r>
            <a:endParaRPr lang="en-US" sz="1600" dirty="0" smtClean="0"/>
          </a:p>
          <a:p>
            <a:pPr algn="just" defTabSz="360363"/>
            <a:r>
              <a:rPr lang="ru-RU" sz="1600" dirty="0" smtClean="0"/>
              <a:t>	Существует золотое правило: прежде, чем сделать что-либо для такого человека, нужно спросить, нуждается ли он в Вашей помощи. Таким образом, оказывается уважение его личной свободе.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7808" y="764704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Инклюзивное образование</a:t>
            </a:r>
            <a:endParaRPr lang="ru-RU" dirty="0"/>
          </a:p>
        </p:txBody>
      </p:sp>
      <p:pic>
        <p:nvPicPr>
          <p:cNvPr id="5" name="Рисунок 4" descr="673cdb918403b83340940b348f2c528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492895"/>
            <a:ext cx="2313044" cy="2952328"/>
          </a:xfrm>
          <a:prstGeom prst="rect">
            <a:avLst/>
          </a:prstGeom>
        </p:spPr>
      </p:pic>
      <p:pic>
        <p:nvPicPr>
          <p:cNvPr id="6" name="Рисунок 5" descr="85cbd35e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1519" y="2492895"/>
            <a:ext cx="2831039" cy="3840701"/>
          </a:xfrm>
          <a:prstGeom prst="rect">
            <a:avLst/>
          </a:prstGeom>
        </p:spPr>
      </p:pic>
      <p:pic>
        <p:nvPicPr>
          <p:cNvPr id="8" name="Рисунок 7" descr="den_invalidov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2492895"/>
            <a:ext cx="2736304" cy="38407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19" y="476672"/>
            <a:ext cx="8568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Приветственное слово  </a:t>
            </a:r>
            <a:r>
              <a:rPr lang="ru-RU" b="1" i="1" dirty="0"/>
              <a:t>В.Ш. </a:t>
            </a:r>
            <a:r>
              <a:rPr lang="ru-RU" b="1" i="1" dirty="0" err="1"/>
              <a:t>Каганова</a:t>
            </a:r>
            <a:r>
              <a:rPr lang="ru-RU" b="1" i="1" dirty="0"/>
              <a:t> </a:t>
            </a:r>
            <a:r>
              <a:rPr lang="ru-RU" b="1" i="1" dirty="0" smtClean="0"/>
              <a:t>«</a:t>
            </a:r>
            <a:r>
              <a:rPr lang="ru-RU" b="1" i="1" dirty="0"/>
              <a:t>Самый </a:t>
            </a:r>
            <a:r>
              <a:rPr lang="ru-RU" b="1" i="1" dirty="0" smtClean="0"/>
              <a:t>Большой Урок </a:t>
            </a:r>
            <a:r>
              <a:rPr lang="ru-RU" b="1" i="1" dirty="0"/>
              <a:t>в Мире» </a:t>
            </a:r>
            <a:r>
              <a:rPr lang="ru-RU" b="1" i="1" dirty="0"/>
              <a:t>часть 2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3705"/>
            <a:ext cx="35727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Упражнение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16043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sz="2800" b="1" i="1" dirty="0"/>
              <a:t>«Ведущая передачи ....., рассказала, что одна растит шестилетнюю дочь, страдающую аутизмом</a:t>
            </a:r>
            <a:r>
              <a:rPr lang="ru-RU" sz="2800" b="1" i="1" dirty="0" smtClean="0"/>
              <a:t>»…</a:t>
            </a:r>
          </a:p>
          <a:p>
            <a:pPr marL="514350" lvl="0" indent="-514350" algn="just">
              <a:buFont typeface="+mj-lt"/>
              <a:buAutoNum type="arabicPeriod"/>
            </a:pPr>
            <a:endParaRPr lang="ru-RU" sz="2800" b="1" dirty="0"/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b="1" i="1" dirty="0"/>
              <a:t>«Прикованный к коляске программист стал успешным </a:t>
            </a:r>
            <a:r>
              <a:rPr lang="ru-RU" sz="2800" b="1" i="1" dirty="0" err="1"/>
              <a:t>паралимпийцем</a:t>
            </a:r>
            <a:r>
              <a:rPr lang="ru-RU" sz="2800" b="1" i="1" dirty="0"/>
              <a:t>». </a:t>
            </a:r>
            <a:endParaRPr lang="ru-RU" sz="2800" b="1" i="1" dirty="0" smtClean="0"/>
          </a:p>
          <a:p>
            <a:pPr marL="514350" lvl="0" indent="-514350" algn="just">
              <a:buFont typeface="+mj-lt"/>
              <a:buAutoNum type="arabicPeriod"/>
            </a:pPr>
            <a:endParaRPr lang="ru-RU" sz="2800" b="1" dirty="0"/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b="1" i="1" dirty="0"/>
              <a:t>«Ученик страдает ДЦП и с детства прикован к инвалидной коляске, однако является большим поклонником бокса и всегда мечтал провести бой. Такая возможность у него и появилась».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66248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3705"/>
            <a:ext cx="35727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Упражнение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16043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sz="2800" b="1" i="1" dirty="0"/>
              <a:t>«Ведущая передачи ....., рассказала, что одна растит шестилетнюю дочь, </a:t>
            </a:r>
            <a:r>
              <a:rPr lang="ru-RU" sz="2800" b="1" i="1" u="sng" dirty="0"/>
              <a:t>страдающую</a:t>
            </a:r>
            <a:r>
              <a:rPr lang="ru-RU" sz="2800" b="1" i="1" dirty="0"/>
              <a:t> аутизмом</a:t>
            </a:r>
            <a:r>
              <a:rPr lang="ru-RU" sz="2800" b="1" i="1" dirty="0" smtClean="0"/>
              <a:t>»…</a:t>
            </a:r>
          </a:p>
          <a:p>
            <a:pPr marL="514350" lvl="0" indent="-514350" algn="just">
              <a:buFont typeface="+mj-lt"/>
              <a:buAutoNum type="arabicPeriod"/>
            </a:pPr>
            <a:endParaRPr lang="ru-RU" sz="2800" b="1" dirty="0"/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b="1" i="1" dirty="0"/>
              <a:t>«</a:t>
            </a:r>
            <a:r>
              <a:rPr lang="ru-RU" sz="2800" b="1" i="1" u="sng" dirty="0"/>
              <a:t>Прикованный</a:t>
            </a:r>
            <a:r>
              <a:rPr lang="ru-RU" sz="2800" b="1" i="1" dirty="0"/>
              <a:t> к коляске программист стал успешным </a:t>
            </a:r>
            <a:r>
              <a:rPr lang="ru-RU" sz="2800" b="1" i="1" dirty="0" err="1"/>
              <a:t>паралимпийцем</a:t>
            </a:r>
            <a:r>
              <a:rPr lang="ru-RU" sz="2800" b="1" i="1" dirty="0"/>
              <a:t>». </a:t>
            </a:r>
            <a:endParaRPr lang="ru-RU" sz="2800" b="1" i="1" dirty="0" smtClean="0"/>
          </a:p>
          <a:p>
            <a:pPr marL="514350" lvl="0" indent="-514350" algn="just">
              <a:buFont typeface="+mj-lt"/>
              <a:buAutoNum type="arabicPeriod"/>
            </a:pPr>
            <a:endParaRPr lang="ru-RU" sz="2800" b="1" dirty="0"/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b="1" i="1" dirty="0"/>
              <a:t>«Ученик </a:t>
            </a:r>
            <a:r>
              <a:rPr lang="ru-RU" sz="2800" b="1" i="1" u="sng" dirty="0"/>
              <a:t>страдает</a:t>
            </a:r>
            <a:r>
              <a:rPr lang="ru-RU" sz="2800" b="1" i="1" dirty="0"/>
              <a:t> ДЦП и с детства </a:t>
            </a:r>
            <a:r>
              <a:rPr lang="ru-RU" sz="2800" b="1" i="1" u="sng" dirty="0"/>
              <a:t>прикован</a:t>
            </a:r>
            <a:r>
              <a:rPr lang="ru-RU" sz="2800" b="1" i="1" dirty="0"/>
              <a:t> к инвалидной коляске, однако является большим поклонником бокса и всегда мечтал провести бой. Такая возможность у него и появилась».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4626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3705"/>
            <a:ext cx="35727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Упражнение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16043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 typeface="+mj-lt"/>
              <a:buAutoNum type="arabicPeriod" startAt="4"/>
            </a:pPr>
            <a:r>
              <a:rPr lang="ru-RU" sz="2800" b="1" i="1" dirty="0" smtClean="0"/>
              <a:t>«</a:t>
            </a:r>
            <a:r>
              <a:rPr lang="ru-RU" sz="2800" b="1" i="1" dirty="0"/>
              <a:t>Коллектив панков из Финляндии под названием </a:t>
            </a:r>
            <a:r>
              <a:rPr lang="ru-RU" sz="2800" b="1" i="1" dirty="0" err="1"/>
              <a:t>Pertti</a:t>
            </a:r>
            <a:r>
              <a:rPr lang="ru-RU" sz="2800" b="1" i="1" dirty="0"/>
              <a:t> </a:t>
            </a:r>
            <a:r>
              <a:rPr lang="ru-RU" sz="2800" b="1" i="1" dirty="0" err="1"/>
              <a:t>Kurikan</a:t>
            </a:r>
            <a:r>
              <a:rPr lang="ru-RU" sz="2800" b="1" i="1" dirty="0"/>
              <a:t> </a:t>
            </a:r>
            <a:r>
              <a:rPr lang="ru-RU" sz="2800" b="1" i="1" dirty="0" err="1"/>
              <a:t>Nimipaivat</a:t>
            </a:r>
            <a:r>
              <a:rPr lang="ru-RU" sz="2800" b="1" i="1" dirty="0"/>
              <a:t> (сокращенно PKN) намерен выступить на главном музыкальном конкурсе Европы- «Евровидении», который в этом году пройдет в Вене. Заявку панков на родине уже назвали экстравагантным поступком, так как коллектив артистов имеет особенность: все солисты PKN - мужчины, больны синдромом Дауна»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79838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3705"/>
            <a:ext cx="35727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Упражнение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16043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 typeface="+mj-lt"/>
              <a:buAutoNum type="arabicPeriod" startAt="4"/>
            </a:pPr>
            <a:r>
              <a:rPr lang="ru-RU" sz="2800" b="1" i="1" dirty="0" smtClean="0"/>
              <a:t>«</a:t>
            </a:r>
            <a:r>
              <a:rPr lang="ru-RU" sz="2800" b="1" i="1" dirty="0"/>
              <a:t>Коллектив панков из Финляндии под названием </a:t>
            </a:r>
            <a:r>
              <a:rPr lang="ru-RU" sz="2800" b="1" i="1" dirty="0" err="1"/>
              <a:t>Pertti</a:t>
            </a:r>
            <a:r>
              <a:rPr lang="ru-RU" sz="2800" b="1" i="1" dirty="0"/>
              <a:t> </a:t>
            </a:r>
            <a:r>
              <a:rPr lang="ru-RU" sz="2800" b="1" i="1" dirty="0" err="1"/>
              <a:t>Kurikan</a:t>
            </a:r>
            <a:r>
              <a:rPr lang="ru-RU" sz="2800" b="1" i="1" dirty="0"/>
              <a:t> </a:t>
            </a:r>
            <a:r>
              <a:rPr lang="ru-RU" sz="2800" b="1" i="1" dirty="0" err="1"/>
              <a:t>Nimipaivat</a:t>
            </a:r>
            <a:r>
              <a:rPr lang="ru-RU" sz="2800" b="1" i="1" dirty="0"/>
              <a:t> (сокращенно PKN) намерен выступить на главном музыкальном конкурсе Европы- «Евровидении», который в этом году пройдет в Вене. Заявку панков на родине уже назвали экстравагантным поступком, так как коллектив артистов имеет особенность: все солисты PKN - мужчины, </a:t>
            </a:r>
            <a:r>
              <a:rPr lang="ru-RU" sz="2800" b="1" i="1" u="sng" dirty="0"/>
              <a:t>больны</a:t>
            </a:r>
            <a:r>
              <a:rPr lang="ru-RU" sz="2800" b="1" i="1" dirty="0"/>
              <a:t> синдромом Дауна»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17998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3705"/>
            <a:ext cx="35727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Упражнение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16043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 typeface="+mj-lt"/>
              <a:buAutoNum type="arabicPeriod" startAt="5"/>
            </a:pPr>
            <a:r>
              <a:rPr lang="ru-RU" sz="2800" b="1" i="1" dirty="0" smtClean="0"/>
              <a:t>«</a:t>
            </a:r>
            <a:r>
              <a:rPr lang="ru-RU" sz="2800" b="1" i="1" dirty="0" err="1"/>
              <a:t>Аутисты</a:t>
            </a:r>
            <a:r>
              <a:rPr lang="ru-RU" sz="2800" b="1" i="1" dirty="0"/>
              <a:t> среди известных людей. Список известных личностей, страдавших или страдающих аутизмом, все время пополняется. Знаменитые </a:t>
            </a:r>
            <a:r>
              <a:rPr lang="ru-RU" sz="2800" b="1" i="1" dirty="0" err="1"/>
              <a:t>аутисты</a:t>
            </a:r>
            <a:r>
              <a:rPr lang="ru-RU" sz="2800" b="1" i="1" dirty="0"/>
              <a:t>: как болезнь проявилась у известных людей». </a:t>
            </a:r>
            <a:endParaRPr lang="ru-RU" sz="2800" b="1" dirty="0"/>
          </a:p>
          <a:p>
            <a:pPr marL="514350" lvl="0" indent="-514350" algn="just">
              <a:buFont typeface="+mj-lt"/>
              <a:buAutoNum type="arabicPeriod" startAt="5"/>
            </a:pPr>
            <a:r>
              <a:rPr lang="ru-RU" sz="2800" b="1" i="1" dirty="0"/>
              <a:t>«Сегодня, 2 апреля, отмечается Всемирный день распространения информации о проблеме аутизма. Предлагаем тебе вспомнить самых известных </a:t>
            </a:r>
            <a:r>
              <a:rPr lang="ru-RU" sz="2800" b="1" i="1" dirty="0" err="1"/>
              <a:t>аутистов</a:t>
            </a:r>
            <a:r>
              <a:rPr lang="ru-RU" sz="2800" b="1" i="1" dirty="0"/>
              <a:t> среди знаменитостей и узнать, как в их жизни проявился недуг».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02301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3705"/>
            <a:ext cx="35727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Упражнение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16043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 typeface="+mj-lt"/>
              <a:buAutoNum type="arabicPeriod" startAt="5"/>
            </a:pPr>
            <a:r>
              <a:rPr lang="ru-RU" sz="2800" b="1" i="1" dirty="0" smtClean="0"/>
              <a:t>«</a:t>
            </a:r>
            <a:r>
              <a:rPr lang="ru-RU" sz="2800" b="1" i="1" u="sng" dirty="0" err="1"/>
              <a:t>Аутисты</a:t>
            </a:r>
            <a:r>
              <a:rPr lang="ru-RU" sz="2800" b="1" i="1" dirty="0"/>
              <a:t> среди известных людей. Список известных личностей, </a:t>
            </a:r>
            <a:r>
              <a:rPr lang="ru-RU" sz="2800" b="1" i="1" u="sng" dirty="0"/>
              <a:t>страдавших или страдающих</a:t>
            </a:r>
            <a:r>
              <a:rPr lang="ru-RU" sz="2800" b="1" i="1" dirty="0"/>
              <a:t> аутизмом, все время пополняется. Знаменитые </a:t>
            </a:r>
            <a:r>
              <a:rPr lang="ru-RU" sz="2800" b="1" i="1" u="sng" dirty="0" err="1"/>
              <a:t>аутисты</a:t>
            </a:r>
            <a:r>
              <a:rPr lang="ru-RU" sz="2800" b="1" i="1" dirty="0"/>
              <a:t>: как </a:t>
            </a:r>
            <a:r>
              <a:rPr lang="ru-RU" sz="2800" b="1" i="1" u="sng" dirty="0"/>
              <a:t>болезнь</a:t>
            </a:r>
            <a:r>
              <a:rPr lang="ru-RU" sz="2800" b="1" i="1" dirty="0"/>
              <a:t> проявилась у известных людей». </a:t>
            </a:r>
            <a:endParaRPr lang="ru-RU" sz="2800" b="1" dirty="0"/>
          </a:p>
          <a:p>
            <a:pPr marL="514350" lvl="0" indent="-514350" algn="just">
              <a:buFont typeface="+mj-lt"/>
              <a:buAutoNum type="arabicPeriod" startAt="5"/>
            </a:pPr>
            <a:r>
              <a:rPr lang="ru-RU" sz="2800" b="1" i="1" dirty="0"/>
              <a:t>«Сегодня, 2 апреля, отмечается Всемирный день распространения информации о </a:t>
            </a:r>
            <a:r>
              <a:rPr lang="ru-RU" sz="2800" b="1" i="1" u="sng" dirty="0"/>
              <a:t>проблеме</a:t>
            </a:r>
            <a:r>
              <a:rPr lang="ru-RU" sz="2800" b="1" i="1" dirty="0"/>
              <a:t> аутизма. Предлагаем тебе вспомнить самых известных </a:t>
            </a:r>
            <a:r>
              <a:rPr lang="ru-RU" sz="2800" b="1" i="1" u="sng" dirty="0" err="1"/>
              <a:t>аутистов</a:t>
            </a:r>
            <a:r>
              <a:rPr lang="ru-RU" sz="2800" b="1" i="1" dirty="0"/>
              <a:t> среди знаменитостей и узнать, как в их жизни проявился </a:t>
            </a:r>
            <a:r>
              <a:rPr lang="ru-RU" sz="2800" b="1" i="1" u="sng" dirty="0"/>
              <a:t>недуг</a:t>
            </a:r>
            <a:r>
              <a:rPr lang="ru-RU" sz="2800" b="1" i="1" dirty="0"/>
              <a:t>».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51399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player.myshared.ru/993278/data/images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317" y="1196752"/>
            <a:ext cx="3851920" cy="3081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7644" y="714443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Видеообращение Натальи Михайловны Водяновой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914" y="72473"/>
            <a:ext cx="84021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Что такое инклюзивное общество? 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1026" name="Picture 2" descr="http://www.xathess.gr/assets/images/enimerosi/amea-paidiameanapir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28"/>
          <a:stretch/>
        </p:blipFill>
        <p:spPr bwMode="auto">
          <a:xfrm>
            <a:off x="-18317" y="4077072"/>
            <a:ext cx="3472717" cy="2584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ravstvennost.info/upload/iblock/a8b/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41" y="3969949"/>
            <a:ext cx="4565953" cy="2691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1.wdr.de/themen/politik/sp_inklusion/inklusion202_v-ARDFotogaler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81" y="1083030"/>
            <a:ext cx="5132298" cy="2886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260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88640"/>
            <a:ext cx="8001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363"/>
            <a:r>
              <a:rPr lang="ru-RU" b="1" dirty="0" smtClean="0"/>
              <a:t>	Что мы можем сделать, чтобы мир стал лучше ?</a:t>
            </a:r>
          </a:p>
          <a:p>
            <a:pPr algn="just"/>
            <a:endParaRPr lang="ru-RU" dirty="0" smtClean="0"/>
          </a:p>
          <a:p>
            <a:pPr algn="just" defTabSz="360363"/>
            <a:r>
              <a:rPr lang="ru-RU" dirty="0" smtClean="0"/>
              <a:t>	Главное, необходимо помнить: инвалидом, к сожалению, может стать каждый! Человек с инвалидностью – такой же человек, как и все, только жить ему гораздо труднее, чем человеку здоровому!  Лишь  доброта и участие спасут мир!</a:t>
            </a:r>
          </a:p>
          <a:p>
            <a:pPr algn="just"/>
            <a:endParaRPr lang="ru-RU" dirty="0"/>
          </a:p>
        </p:txBody>
      </p:sp>
      <p:pic>
        <p:nvPicPr>
          <p:cNvPr id="3" name="Рисунок 2" descr="child_he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060848"/>
            <a:ext cx="6643702" cy="4428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6489350"/>
            <a:ext cx="7462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Видеоклип </a:t>
            </a:r>
            <a:r>
              <a:rPr lang="ru-RU" b="1" dirty="0"/>
              <a:t>Д. Билана с участием Н. Водяновой «Не молчи»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64008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58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_1883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00034" y="428604"/>
            <a:ext cx="7909422" cy="585791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857224" y="394692"/>
            <a:ext cx="7715304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60363"/>
            <a:r>
              <a:rPr lang="en-US" sz="1900" b="1" dirty="0" smtClean="0"/>
              <a:t>	</a:t>
            </a:r>
            <a:r>
              <a:rPr lang="ru-RU" sz="2000" dirty="0"/>
              <a:t> </a:t>
            </a:r>
            <a:r>
              <a:rPr lang="ru-RU" sz="2000" b="1" dirty="0" smtClean="0"/>
              <a:t>Люди </a:t>
            </a:r>
            <a:r>
              <a:rPr lang="ru-RU" sz="2000" b="1" dirty="0"/>
              <a:t>с инвалидностью</a:t>
            </a:r>
            <a:r>
              <a:rPr lang="ru-RU" sz="1900" b="1" dirty="0" smtClean="0"/>
              <a:t> </a:t>
            </a:r>
            <a:r>
              <a:rPr lang="ru-RU" sz="1900" dirty="0" smtClean="0"/>
              <a:t>– люди с ограниченными возможностями, у которых навсегда или на длительный срок нарушены какие-то важные функции организма. Инвалидность дается людям  для того, чтобы с помощью социальных льгот, выплат и других мер сделать их жизнь лучше и приблизить к жизни людей, у которых все функции в норме.</a:t>
            </a:r>
            <a:endParaRPr lang="en-US" sz="1900" dirty="0" smtClean="0"/>
          </a:p>
          <a:p>
            <a:pPr algn="just" defTabSz="360363"/>
            <a:r>
              <a:rPr lang="en-US" sz="1900" dirty="0" smtClean="0"/>
              <a:t>	</a:t>
            </a:r>
            <a:r>
              <a:rPr lang="ru-RU" sz="1900" dirty="0" smtClean="0"/>
              <a:t>Люди с ограниченными возможностями нуждаются в помощи и поддержке здоровых людей. Ведь многие становятся инвалидами по трагической случайности. </a:t>
            </a:r>
          </a:p>
          <a:p>
            <a:pPr algn="just" defTabSz="360363"/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en-US" sz="1900" dirty="0" smtClean="0"/>
              <a:t>	</a:t>
            </a:r>
            <a:r>
              <a:rPr lang="ru-RU" sz="1900" dirty="0" smtClean="0"/>
              <a:t>Каждому из нас хочется жить полной жизнью, общаться друг с другом и узнавать новое, и у каждого из нас есть свои особенности. Люди с ограниченными возможностями - такие же люди, как и любой из нас. Они почти ничем не отличаются, только носят очки</a:t>
            </a:r>
            <a:r>
              <a:rPr lang="en-US" sz="1900" dirty="0" smtClean="0"/>
              <a:t> </a:t>
            </a:r>
            <a:r>
              <a:rPr lang="ru-RU" sz="1900" dirty="0" smtClean="0"/>
              <a:t>с толстыми линзами, слуховой аппарат, используют вспомогательную технику для передвижения, специальные книги для чтения,  принимают определённые медицинские препараты или ограничены в приёме некоторой пищи и т.д. И для общения или совместной деятельности с этими людьми требуется соблюдение некоторых правил.  Об этом мы сегодня и будем говорить. </a:t>
            </a:r>
          </a:p>
          <a:p>
            <a:pPr algn="just"/>
            <a:endParaRPr lang="ru-RU" sz="1900" dirty="0" smtClean="0"/>
          </a:p>
          <a:p>
            <a:endParaRPr lang="ru-RU" sz="19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49283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Демонстрация ролика «Инклюзивное образование: Что это такое?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Нарушение зрения. Слепота. </a:t>
            </a:r>
            <a:endParaRPr lang="ru-RU" sz="2000" b="1" dirty="0"/>
          </a:p>
        </p:txBody>
      </p:sp>
      <p:pic>
        <p:nvPicPr>
          <p:cNvPr id="5" name="Рисунок 4" descr="img693106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000108"/>
            <a:ext cx="3262303" cy="2446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14348" y="4143380"/>
            <a:ext cx="3929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Средства для улучшения жизни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шрифт Брайля, используемый в надписях и книгах </a:t>
            </a:r>
          </a:p>
          <a:p>
            <a:pPr>
              <a:buFontTx/>
              <a:buChar char="-"/>
            </a:pPr>
            <a:r>
              <a:rPr lang="ru-RU" dirty="0" smtClean="0"/>
              <a:t> аудиокниги</a:t>
            </a:r>
          </a:p>
          <a:p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6" name="Рисунок 5" descr="128713844123298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857232"/>
            <a:ext cx="3476625" cy="2600325"/>
          </a:xfrm>
          <a:prstGeom prst="rect">
            <a:avLst/>
          </a:prstGeom>
        </p:spPr>
      </p:pic>
      <p:pic>
        <p:nvPicPr>
          <p:cNvPr id="9" name="Рисунок 8" descr="x_2a4057f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929066"/>
            <a:ext cx="3415774" cy="2305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1f20e_58786e9e_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286124"/>
            <a:ext cx="307183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1f20bd1bfbad354b365380bc9f32e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28604"/>
            <a:ext cx="3522071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4071942"/>
            <a:ext cx="3643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- трости</a:t>
            </a:r>
          </a:p>
          <a:p>
            <a:pPr algn="just">
              <a:buFontTx/>
              <a:buChar char="-"/>
            </a:pPr>
            <a:r>
              <a:rPr lang="ru-RU" dirty="0" smtClean="0"/>
              <a:t> собаки-поводыри</a:t>
            </a:r>
          </a:p>
          <a:p>
            <a:pPr algn="just">
              <a:buFontTx/>
              <a:buChar char="-"/>
            </a:pPr>
            <a:r>
              <a:rPr lang="ru-RU" dirty="0" smtClean="0"/>
              <a:t> звуковые светофоры</a:t>
            </a:r>
          </a:p>
          <a:p>
            <a:pPr algn="just">
              <a:buFontTx/>
              <a:buChar char="-"/>
            </a:pPr>
            <a:r>
              <a:rPr lang="ru-RU" dirty="0" smtClean="0"/>
              <a:t> рельефное мощение улиц</a:t>
            </a:r>
          </a:p>
          <a:p>
            <a:pPr algn="just"/>
            <a:endParaRPr lang="ru-RU" dirty="0" smtClean="0"/>
          </a:p>
          <a:p>
            <a:pPr algn="just">
              <a:buFontTx/>
              <a:buChar char="-"/>
            </a:pPr>
            <a:endParaRPr lang="ru-RU" dirty="0"/>
          </a:p>
        </p:txBody>
      </p:sp>
      <p:pic>
        <p:nvPicPr>
          <p:cNvPr id="6" name="Рисунок 5" descr="ForBlinds-6.jpg"/>
          <p:cNvPicPr>
            <a:picLocks noChangeAspect="1"/>
          </p:cNvPicPr>
          <p:nvPr/>
        </p:nvPicPr>
        <p:blipFill>
          <a:blip r:embed="rId4"/>
          <a:srcRect l="6250" r="2083"/>
          <a:stretch>
            <a:fillRect/>
          </a:stretch>
        </p:blipFill>
        <p:spPr>
          <a:xfrm>
            <a:off x="1428728" y="428604"/>
            <a:ext cx="2291969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06715240_69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714752"/>
            <a:ext cx="3680317" cy="2455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b-touch-braille-mobile-ph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143248"/>
            <a:ext cx="2666229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forbond25_20070524_1995405602.jpg"/>
          <p:cNvPicPr>
            <a:picLocks noChangeAspect="1"/>
          </p:cNvPicPr>
          <p:nvPr/>
        </p:nvPicPr>
        <p:blipFill>
          <a:blip r:embed="rId4"/>
          <a:srcRect t="13889" r="67347" b="27777"/>
          <a:stretch>
            <a:fillRect/>
          </a:stretch>
        </p:blipFill>
        <p:spPr>
          <a:xfrm>
            <a:off x="1357290" y="455393"/>
            <a:ext cx="1714512" cy="225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86248" y="1142984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dirty="0" smtClean="0"/>
              <a:t>специальные клавиатуры, дисплеи, часы (звуковое сопровождение) </a:t>
            </a:r>
          </a:p>
          <a:p>
            <a:pPr algn="just">
              <a:buFontTx/>
              <a:buChar char="-"/>
            </a:pPr>
            <a:r>
              <a:rPr lang="ru-RU" dirty="0" smtClean="0"/>
              <a:t> сенсорные телефоны </a:t>
            </a:r>
          </a:p>
          <a:p>
            <a:pPr algn="just"/>
            <a:endParaRPr lang="ru-RU" dirty="0" smtClean="0"/>
          </a:p>
          <a:p>
            <a:pPr algn="just"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Учеба.</a:t>
            </a:r>
            <a:endParaRPr lang="ru-RU" b="1" dirty="0"/>
          </a:p>
        </p:txBody>
      </p:sp>
      <p:pic>
        <p:nvPicPr>
          <p:cNvPr id="3" name="Рисунок 2" descr="img_17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14290"/>
            <a:ext cx="2722573" cy="2041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V - Knigi dlya slepih0509!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786190"/>
            <a:ext cx="3301244" cy="2657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34" y="898738"/>
            <a:ext cx="4429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60363"/>
            <a:r>
              <a:rPr lang="ru-RU" sz="1600" dirty="0" smtClean="0"/>
              <a:t>	Существуют специальные учебные заведения для слепых и слабовидящих: общеобразовательные, профессионально-технические школы, музыкальные училища, школы массажистов и др. </a:t>
            </a:r>
          </a:p>
          <a:p>
            <a:pPr algn="just" defTabSz="360363"/>
            <a:r>
              <a:rPr lang="ru-RU" sz="1600" dirty="0" smtClean="0"/>
              <a:t>	Слепые «видят» пальцами, они читают и пишут по рельефной системе Брайля.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857620" y="4143380"/>
            <a:ext cx="507209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Работа.</a:t>
            </a:r>
          </a:p>
          <a:p>
            <a:pPr algn="just"/>
            <a:endParaRPr lang="ru-RU" sz="1600" dirty="0" smtClean="0"/>
          </a:p>
          <a:p>
            <a:pPr algn="just" defTabSz="360363"/>
            <a:r>
              <a:rPr lang="ru-RU" sz="1600" dirty="0" smtClean="0"/>
              <a:t>	Работа на телефоне (диспетчер) и руками (на производстве, массаж, музыка). В числе изделий, создаваемых слепыми на специальных учебно-производственных предприятиях ВОС, медицинские инструменты, </a:t>
            </a:r>
            <a:r>
              <a:rPr lang="ru-RU" sz="1600" dirty="0" err="1" smtClean="0"/>
              <a:t>электро</a:t>
            </a:r>
            <a:r>
              <a:rPr lang="ru-RU" sz="1600" dirty="0" smtClean="0"/>
              <a:t>- и радиотехнические детали, детали для автомашин и сельскохозяйственной техники и др. </a:t>
            </a:r>
            <a:endParaRPr lang="ru-RU" sz="1600" dirty="0"/>
          </a:p>
        </p:txBody>
      </p:sp>
      <p:pic>
        <p:nvPicPr>
          <p:cNvPr id="8" name="Рисунок 7" descr="deti-invalidy-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2428868"/>
            <a:ext cx="2714644" cy="203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1809</Words>
  <Application>Microsoft Office PowerPoint</Application>
  <PresentationFormat>Экран (4:3)</PresentationFormat>
  <Paragraphs>229</Paragraphs>
  <Slides>48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Тема11</vt:lpstr>
      <vt:lpstr>Самый Большой Урок в Мире</vt:lpstr>
      <vt:lpstr>Самый Большой Урок в Мире</vt:lpstr>
      <vt:lpstr>Презентация PowerPoint</vt:lpstr>
      <vt:lpstr>Инклюзивное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Язык и терминология</vt:lpstr>
      <vt:lpstr>Этикет (правила общения)</vt:lpstr>
      <vt:lpstr>Этикет (правила общения)</vt:lpstr>
      <vt:lpstr>Известные люди,  имеющие инвалидность</vt:lpstr>
      <vt:lpstr>Презентация PowerPoint</vt:lpstr>
      <vt:lpstr>Презентация PowerPoint</vt:lpstr>
      <vt:lpstr>32-­‐й президент</vt:lpstr>
      <vt:lpstr>Презентация PowerPoint</vt:lpstr>
      <vt:lpstr>Презентация PowerPoint</vt:lpstr>
      <vt:lpstr>Российская эстрадная певица и  общественный деятель,  Заслуженная артистка России.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декабря – день инвалидов</dc:title>
  <dc:creator>maria</dc:creator>
  <cp:lastModifiedBy>User</cp:lastModifiedBy>
  <cp:revision>88</cp:revision>
  <dcterms:created xsi:type="dcterms:W3CDTF">2011-11-02T18:32:59Z</dcterms:created>
  <dcterms:modified xsi:type="dcterms:W3CDTF">2015-10-25T21:34:50Z</dcterms:modified>
</cp:coreProperties>
</file>